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1"/>
  </p:notesMasterIdLst>
  <p:sldIdLst>
    <p:sldId id="270" r:id="rId2"/>
    <p:sldId id="273" r:id="rId3"/>
    <p:sldId id="334" r:id="rId4"/>
    <p:sldId id="257" r:id="rId5"/>
    <p:sldId id="347" r:id="rId6"/>
    <p:sldId id="260" r:id="rId7"/>
    <p:sldId id="261" r:id="rId8"/>
    <p:sldId id="258" r:id="rId9"/>
    <p:sldId id="259" r:id="rId10"/>
    <p:sldId id="329" r:id="rId11"/>
    <p:sldId id="342" r:id="rId12"/>
    <p:sldId id="349" r:id="rId13"/>
    <p:sldId id="263" r:id="rId14"/>
    <p:sldId id="267" r:id="rId15"/>
    <p:sldId id="339" r:id="rId16"/>
    <p:sldId id="268" r:id="rId17"/>
    <p:sldId id="335" r:id="rId18"/>
    <p:sldId id="328" r:id="rId19"/>
    <p:sldId id="262" r:id="rId20"/>
    <p:sldId id="337" r:id="rId21"/>
    <p:sldId id="338" r:id="rId22"/>
    <p:sldId id="340" r:id="rId23"/>
    <p:sldId id="336" r:id="rId24"/>
    <p:sldId id="341" r:id="rId25"/>
    <p:sldId id="345" r:id="rId26"/>
    <p:sldId id="264" r:id="rId27"/>
    <p:sldId id="265" r:id="rId28"/>
    <p:sldId id="343" r:id="rId29"/>
    <p:sldId id="346" r:id="rId30"/>
    <p:sldId id="351" r:id="rId31"/>
    <p:sldId id="344" r:id="rId32"/>
    <p:sldId id="269" r:id="rId33"/>
    <p:sldId id="332" r:id="rId34"/>
    <p:sldId id="311" r:id="rId35"/>
    <p:sldId id="348" r:id="rId36"/>
    <p:sldId id="353" r:id="rId37"/>
    <p:sldId id="352" r:id="rId38"/>
    <p:sldId id="350" r:id="rId39"/>
    <p:sldId id="330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2607E-72DA-4EAE-87C7-BDC3807F49CB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8E9D9-475B-44BA-AD2C-BA152BB2A5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E9D9-475B-44BA-AD2C-BA152BB2A5E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C72F463-6365-4DBE-9B36-92CE7588DFD6}" type="datetimeFigureOut">
              <a:rPr lang="el-GR" smtClean="0"/>
              <a:pPr/>
              <a:t>23/11/2011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B67A07-EA89-4924-ACE8-B526208BEAF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cs typeface="Arial" pitchFamily="34" charset="0"/>
              </a:rPr>
              <a:t>ΣΤΕΡΕΟΣΚΟΠΙΚΗ ΦΩΤΟΓΡΑΦΙΑ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Αρχή λειτουργίας, Στερεοσκοπικές διατάξεις, Δημιουργία  ζεύγους  στερεοσκοπικών φωτογραφιών 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r">
              <a:buNone/>
            </a:pPr>
            <a:r>
              <a:rPr lang="el-GR" dirty="0" smtClean="0"/>
              <a:t>Α. </a:t>
            </a:r>
            <a:r>
              <a:rPr lang="el-GR" dirty="0" err="1" smtClean="0"/>
              <a:t>Αραβαντινός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l-GR" dirty="0" smtClean="0"/>
              <a:t>ΑΡΧΗ </a:t>
            </a:r>
            <a:r>
              <a:rPr lang="en-US" dirty="0" smtClean="0"/>
              <a:t> </a:t>
            </a:r>
            <a:r>
              <a:rPr lang="el-GR" dirty="0" smtClean="0"/>
              <a:t>ΛΕΙΤΟΥΡΓΙΑΣ </a:t>
            </a:r>
            <a:r>
              <a:rPr lang="en-US" dirty="0" smtClean="0"/>
              <a:t> 3D</a:t>
            </a:r>
            <a:endParaRPr lang="el-GR" dirty="0"/>
          </a:p>
        </p:txBody>
      </p:sp>
      <p:pic>
        <p:nvPicPr>
          <p:cNvPr id="2050" name="Picture 2" descr="C:\Users\ARAVANTINOS\Desktop\PP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236192" cy="515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7494"/>
            <a:ext cx="864096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Τρισδιάστατη  απεικόνιση</a:t>
            </a:r>
            <a:br>
              <a:rPr lang="el-GR" dirty="0" smtClean="0"/>
            </a:br>
            <a:r>
              <a:rPr lang="el-GR" dirty="0" smtClean="0"/>
              <a:t>Δύο οφθαλμοί – ένας εγκέφαλος</a:t>
            </a:r>
            <a:endParaRPr lang="el-GR" dirty="0"/>
          </a:p>
        </p:txBody>
      </p:sp>
      <p:pic>
        <p:nvPicPr>
          <p:cNvPr id="7170" name="Picture 2" descr="C:\Users\ARAVANTINOS\Desktop\images[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3600400" cy="1562637"/>
          </a:xfrm>
          <a:prstGeom prst="rect">
            <a:avLst/>
          </a:prstGeom>
          <a:noFill/>
        </p:spPr>
      </p:pic>
      <p:pic>
        <p:nvPicPr>
          <p:cNvPr id="7171" name="Picture 3" descr="C:\Users\ARAVANTINOS\Desktop\imagesCAGILNW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217963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Τα  τρία  «διακριτά»  στάδια </a:t>
            </a:r>
            <a:br>
              <a:rPr lang="el-GR" dirty="0" smtClean="0"/>
            </a:br>
            <a:r>
              <a:rPr lang="el-GR" dirty="0" smtClean="0"/>
              <a:t>της  στερεοσκοπίας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Λήψη στερεοσκοπικών εικόνων </a:t>
            </a:r>
            <a:r>
              <a:rPr lang="en-US" dirty="0" smtClean="0"/>
              <a:t>    </a:t>
            </a:r>
            <a:r>
              <a:rPr lang="el-GR" dirty="0" smtClean="0"/>
              <a:t>(</a:t>
            </a:r>
            <a:r>
              <a:rPr lang="en-US" dirty="0" smtClean="0"/>
              <a:t>Shooting)</a:t>
            </a:r>
          </a:p>
          <a:p>
            <a:endParaRPr lang="el-GR" dirty="0" smtClean="0"/>
          </a:p>
          <a:p>
            <a:r>
              <a:rPr lang="el-GR" dirty="0" smtClean="0"/>
              <a:t>Διαχείριση στερεοσκοπικών εικόνων (</a:t>
            </a:r>
            <a:r>
              <a:rPr lang="en-US" dirty="0" smtClean="0"/>
              <a:t>Mounting)</a:t>
            </a:r>
          </a:p>
          <a:p>
            <a:endParaRPr lang="el-GR" dirty="0" smtClean="0"/>
          </a:p>
          <a:p>
            <a:r>
              <a:rPr lang="el-GR" dirty="0" smtClean="0"/>
              <a:t>Παρατήρηση στερεοσκοπικών εικόνων (</a:t>
            </a:r>
            <a:r>
              <a:rPr lang="en-US" dirty="0" smtClean="0"/>
              <a:t>Viewing)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ΦΩΤΟΓΡΑΦΙΚΟΣ  ΕΞΟΠΛΙΣΜΟΣ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Στέρεο - Κάμερα</a:t>
            </a:r>
          </a:p>
          <a:p>
            <a:r>
              <a:rPr lang="el-GR" dirty="0" smtClean="0"/>
              <a:t>Διάταξη με διαχωριστή δέσμης</a:t>
            </a:r>
          </a:p>
          <a:p>
            <a:r>
              <a:rPr lang="el-GR" dirty="0" smtClean="0"/>
              <a:t>Χρήση δύο συγχρονισμένων φωτογραφικών μηχανών ταυτόχρονης λήψης</a:t>
            </a:r>
          </a:p>
          <a:p>
            <a:r>
              <a:rPr lang="el-GR" dirty="0" smtClean="0"/>
              <a:t>Διαδοχικές λήψεις από μια φωτογραφική μηχανή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Στέρεο Κάμερες</a:t>
            </a:r>
            <a:endParaRPr lang="el-GR" dirty="0"/>
          </a:p>
        </p:txBody>
      </p:sp>
      <p:pic>
        <p:nvPicPr>
          <p:cNvPr id="1026" name="Picture 2" descr="C:\Users\ARAVANTINOS\Desktop\225px-Stereo_Realist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067796" cy="2304256"/>
          </a:xfrm>
          <a:prstGeom prst="rect">
            <a:avLst/>
          </a:prstGeom>
          <a:noFill/>
        </p:spPr>
      </p:pic>
      <p:pic>
        <p:nvPicPr>
          <p:cNvPr id="5122" name="Picture 2" descr="C:\Users\ARAVANTINOS\Desktop\3DIntroPictures-004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64904"/>
            <a:ext cx="4978896" cy="331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Διαχωριστής  εισερχόμενης δέσμης</a:t>
            </a:r>
            <a:endParaRPr lang="el-GR" dirty="0"/>
          </a:p>
        </p:txBody>
      </p:sp>
      <p:pic>
        <p:nvPicPr>
          <p:cNvPr id="4" name="Picture 3" descr="C:\Users\ARAVANTINOS\Desktop\beamsplitter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3842370" cy="2729408"/>
          </a:xfrm>
          <a:prstGeom prst="rect">
            <a:avLst/>
          </a:prstGeom>
          <a:noFill/>
        </p:spPr>
      </p:pic>
      <p:pic>
        <p:nvPicPr>
          <p:cNvPr id="4098" name="Picture 2" descr="C:\Users\ARAVANTINOS\Desktop\imagesCAZ17WJ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298016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Συγχρονισμένες , ανεξάρτητες φωτογραφικές μηχανές</a:t>
            </a:r>
            <a:endParaRPr lang="el-GR" dirty="0"/>
          </a:p>
        </p:txBody>
      </p:sp>
      <p:pic>
        <p:nvPicPr>
          <p:cNvPr id="2050" name="Picture 2" descr="C:\Users\ARAVANTINOS\Desktop\index.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2348880"/>
            <a:ext cx="2808312" cy="3397570"/>
          </a:xfrm>
          <a:prstGeom prst="rect">
            <a:avLst/>
          </a:prstGeom>
          <a:noFill/>
        </p:spPr>
      </p:pic>
      <p:pic>
        <p:nvPicPr>
          <p:cNvPr id="2051" name="Picture 3" descr="C:\Users\ARAVANTINOS\Desktop\index.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276872"/>
            <a:ext cx="2952328" cy="347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/>
              <a:t>Συγχρονισμένες , ανεξάρτητες φωτογραφικές μηχανές</a:t>
            </a:r>
            <a:endParaRPr lang="el-GR" sz="4000" dirty="0"/>
          </a:p>
        </p:txBody>
      </p:sp>
      <p:pic>
        <p:nvPicPr>
          <p:cNvPr id="1026" name="Picture 2" descr="C:\Users\ARAVANTINOS\Desktop\twinv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0" y="2473325"/>
            <a:ext cx="34925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Μια φωτογραφική μηχανή, </a:t>
            </a:r>
            <a:br>
              <a:rPr lang="el-GR" dirty="0" smtClean="0"/>
            </a:br>
            <a:r>
              <a:rPr lang="el-GR" dirty="0" smtClean="0"/>
              <a:t>δυο διαδοχικές λήψεις</a:t>
            </a:r>
            <a:endParaRPr lang="el-GR" dirty="0"/>
          </a:p>
        </p:txBody>
      </p:sp>
      <p:pic>
        <p:nvPicPr>
          <p:cNvPr id="2050" name="Picture 2" descr="C:\Users\ARAVANTINOS\Desktop\imagesCALP03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3551525" cy="264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ΑΡΧΕΣ  ΣΤΕΡΕΟΦΩΤΟΓΡΑΦΗΣΗΣ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Στερεοσκοπική βάση το 1/30 της</a:t>
            </a:r>
            <a:r>
              <a:rPr lang="en-US" dirty="0" smtClean="0"/>
              <a:t> </a:t>
            </a:r>
            <a:r>
              <a:rPr lang="el-GR" dirty="0" smtClean="0"/>
              <a:t>πιο κοντινής  απόστασης από το θέμα</a:t>
            </a:r>
          </a:p>
          <a:p>
            <a:r>
              <a:rPr lang="el-GR" dirty="0" smtClean="0"/>
              <a:t>Οπτικοί άξονες  φωτογραφικών φακών αυστηρά  παράλληλοι  μεταξύ  τους</a:t>
            </a:r>
          </a:p>
          <a:p>
            <a:r>
              <a:rPr lang="el-GR" dirty="0" smtClean="0"/>
              <a:t>Μετακίνηση χωρίς κατακόρυφη παράλλαξη</a:t>
            </a:r>
          </a:p>
          <a:p>
            <a:r>
              <a:rPr lang="el-GR" dirty="0" smtClean="0"/>
              <a:t>Δημιουργία μεγάλου βάθους πεδίου</a:t>
            </a:r>
          </a:p>
          <a:p>
            <a:r>
              <a:rPr lang="el-GR" dirty="0" smtClean="0"/>
              <a:t>Απόλυτη σταθερότητα στο θέμα</a:t>
            </a:r>
          </a:p>
          <a:p>
            <a:r>
              <a:rPr lang="el-GR" dirty="0" smtClean="0"/>
              <a:t>Σταθερή απόσταση, όχι διαφορά κλίμακας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Ανθρώπινος Οφθαλμός - Κάμερα</a:t>
            </a:r>
            <a:endParaRPr lang="el-G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882775"/>
            <a:ext cx="5181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Στερεοσκοπική  Βάση </a:t>
            </a:r>
            <a:br>
              <a:rPr lang="el-GR" dirty="0" smtClean="0"/>
            </a:br>
            <a:r>
              <a:rPr lang="el-GR" dirty="0" smtClean="0"/>
              <a:t>ο νόμος του 1 / 30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882808"/>
            <a:ext cx="8712968" cy="4572000"/>
          </a:xfrm>
        </p:spPr>
        <p:txBody>
          <a:bodyPr>
            <a:normAutofit/>
          </a:bodyPr>
          <a:lstStyle/>
          <a:p>
            <a:r>
              <a:rPr lang="el-GR" dirty="0" err="1" smtClean="0"/>
              <a:t>Υπερεστιακό</a:t>
            </a:r>
            <a:r>
              <a:rPr lang="el-GR" dirty="0" smtClean="0"/>
              <a:t> σημείο : Το κοντινότερο σημείο του χώρου που απεικονίζεται με ευκρίνεια όταν ο φωτογραφικός φακός είναι εστιασμένος στο άπειρο.</a:t>
            </a:r>
          </a:p>
          <a:p>
            <a:endParaRPr lang="el-GR" dirty="0" smtClean="0"/>
          </a:p>
          <a:p>
            <a:r>
              <a:rPr lang="el-GR" dirty="0" smtClean="0"/>
              <a:t>Ο ανθρώπινος οφθαλμός με εστίαση στο άπειρο μπορεί να αντιλαμβάνεται αντικείμενα καλά εστιασμένα τα οποία όμως βρίσκονται σε απόσταση 2</a:t>
            </a:r>
            <a:r>
              <a:rPr lang="en-US" dirty="0" smtClean="0"/>
              <a:t>m</a:t>
            </a:r>
            <a:r>
              <a:rPr lang="el-GR" dirty="0" smtClean="0"/>
              <a:t> </a:t>
            </a:r>
            <a:r>
              <a:rPr lang="en-US" dirty="0" smtClean="0"/>
              <a:t>&amp; </a:t>
            </a:r>
            <a:r>
              <a:rPr lang="el-GR" dirty="0" smtClean="0"/>
              <a:t>μακρύτερα.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Στερεοσκοπική  Βάση </a:t>
            </a:r>
            <a:br>
              <a:rPr lang="el-GR" dirty="0" smtClean="0"/>
            </a:br>
            <a:r>
              <a:rPr lang="el-GR" dirty="0" smtClean="0"/>
              <a:t>«ο νόμος του 1 / 30»</a:t>
            </a:r>
            <a:endParaRPr lang="el-GR" dirty="0"/>
          </a:p>
        </p:txBody>
      </p:sp>
      <p:pic>
        <p:nvPicPr>
          <p:cNvPr id="3074" name="Picture 2" descr="C:\Users\ARAVANTINOS\Desktop\displayViewer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600400" cy="3259077"/>
          </a:xfrm>
          <a:prstGeom prst="rect">
            <a:avLst/>
          </a:prstGeom>
          <a:noFill/>
        </p:spPr>
      </p:pic>
      <p:pic>
        <p:nvPicPr>
          <p:cNvPr id="3075" name="Picture 3" descr="C:\Users\ARAVANTINOS\Desktop\sceneCamera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3640261" cy="3175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effectLst/>
              </a:rPr>
              <a:t>Στερεοσκοπική</a:t>
            </a:r>
            <a:r>
              <a:rPr lang="el-GR" dirty="0" smtClean="0"/>
              <a:t>  Βάση </a:t>
            </a:r>
            <a:br>
              <a:rPr lang="el-GR" dirty="0" smtClean="0"/>
            </a:br>
            <a:r>
              <a:rPr lang="el-GR" dirty="0" smtClean="0"/>
              <a:t>ο νόμος του 1 / 30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Ισχύει : Α / Ν</a:t>
            </a:r>
            <a:r>
              <a:rPr lang="en-US" dirty="0" smtClean="0"/>
              <a:t>c</a:t>
            </a:r>
            <a:r>
              <a:rPr lang="el-GR" dirty="0" smtClean="0"/>
              <a:t> = 0.06</a:t>
            </a:r>
            <a:r>
              <a:rPr lang="en-US" dirty="0" smtClean="0"/>
              <a:t>5 m</a:t>
            </a:r>
            <a:r>
              <a:rPr lang="el-GR" dirty="0" smtClean="0"/>
              <a:t> /</a:t>
            </a:r>
            <a:r>
              <a:rPr lang="en-US" dirty="0" smtClean="0"/>
              <a:t> 2 m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δηλαδή :  Α / Ν</a:t>
            </a:r>
            <a:r>
              <a:rPr lang="en-US" dirty="0" smtClean="0"/>
              <a:t>c</a:t>
            </a:r>
            <a:r>
              <a:rPr lang="el-GR" dirty="0" smtClean="0"/>
              <a:t> = 1 / 30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Παράδειγμα : για ελάχιστη απόσταση στα 6</a:t>
            </a:r>
            <a:r>
              <a:rPr lang="en-US" dirty="0" smtClean="0"/>
              <a:t>m </a:t>
            </a:r>
            <a:r>
              <a:rPr lang="el-GR" dirty="0" smtClean="0"/>
              <a:t>η στερεοσκοπική βάση υπολογίζεται σε  600</a:t>
            </a:r>
            <a:r>
              <a:rPr lang="en-US" dirty="0" smtClean="0"/>
              <a:t>cm</a:t>
            </a:r>
            <a:r>
              <a:rPr lang="el-GR" dirty="0" smtClean="0"/>
              <a:t> / 30</a:t>
            </a:r>
            <a:r>
              <a:rPr lang="en-US" dirty="0" smtClean="0"/>
              <a:t> = </a:t>
            </a:r>
            <a:r>
              <a:rPr lang="el-GR" dirty="0" smtClean="0"/>
              <a:t>20</a:t>
            </a:r>
            <a:r>
              <a:rPr lang="en-US" dirty="0" smtClean="0"/>
              <a:t>cm</a:t>
            </a:r>
            <a:r>
              <a:rPr lang="el-GR" dirty="0" smtClean="0"/>
              <a:t>.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Ζεύγη </a:t>
            </a:r>
            <a:br>
              <a:rPr lang="el-GR" dirty="0" smtClean="0"/>
            </a:br>
            <a:r>
              <a:rPr lang="el-GR" dirty="0" smtClean="0"/>
              <a:t>Στερεοσκοπικών φωτογραφιών</a:t>
            </a:r>
            <a:endParaRPr lang="el-GR" dirty="0"/>
          </a:p>
        </p:txBody>
      </p:sp>
      <p:pic>
        <p:nvPicPr>
          <p:cNvPr id="2050" name="Picture 2" descr="C:\Users\ARAVANTINOS\Desktop\imagesCAAGPA2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935553" cy="1800200"/>
          </a:xfrm>
          <a:prstGeom prst="rect">
            <a:avLst/>
          </a:prstGeom>
          <a:noFill/>
        </p:spPr>
      </p:pic>
      <p:pic>
        <p:nvPicPr>
          <p:cNvPr id="2051" name="Picture 3" descr="C:\Users\ARAVANTINOS\Desktop\images[5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056153" cy="1800200"/>
          </a:xfrm>
          <a:prstGeom prst="rect">
            <a:avLst/>
          </a:prstGeom>
          <a:noFill/>
        </p:spPr>
      </p:pic>
      <p:pic>
        <p:nvPicPr>
          <p:cNvPr id="2052" name="Picture 4" descr="C:\Users\ARAVANTINOS\Desktop\imagesCAZ2R91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2808312" cy="2098685"/>
          </a:xfrm>
          <a:prstGeom prst="rect">
            <a:avLst/>
          </a:prstGeom>
          <a:noFill/>
        </p:spPr>
      </p:pic>
      <p:pic>
        <p:nvPicPr>
          <p:cNvPr id="2053" name="Picture 5" descr="C:\Users\ARAVANTINOS\Desktop\imagesCAQZ5A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09120"/>
            <a:ext cx="292163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Ζεύγη </a:t>
            </a:r>
            <a:br>
              <a:rPr lang="el-GR" dirty="0" smtClean="0"/>
            </a:br>
            <a:r>
              <a:rPr lang="el-GR" dirty="0" smtClean="0"/>
              <a:t>Στερεοσκοπικών φωτογραφιών</a:t>
            </a:r>
            <a:endParaRPr lang="el-GR" dirty="0"/>
          </a:p>
        </p:txBody>
      </p:sp>
      <p:pic>
        <p:nvPicPr>
          <p:cNvPr id="6146" name="Picture 2" descr="C:\Users\ARAVANTINOS\Desktop\images[5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2520280" cy="2100234"/>
          </a:xfrm>
          <a:prstGeom prst="rect">
            <a:avLst/>
          </a:prstGeom>
          <a:noFill/>
        </p:spPr>
      </p:pic>
      <p:pic>
        <p:nvPicPr>
          <p:cNvPr id="6147" name="Picture 3" descr="C:\Users\ARAVANTINOS\Desktop\imagesCAQZ5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3246263" cy="2160240"/>
          </a:xfrm>
          <a:prstGeom prst="rect">
            <a:avLst/>
          </a:prstGeom>
          <a:noFill/>
        </p:spPr>
      </p:pic>
      <p:pic>
        <p:nvPicPr>
          <p:cNvPr id="6148" name="Picture 4" descr="C:\Users\ARAVANTINOS\Desktop\imag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2605650" cy="1944216"/>
          </a:xfrm>
          <a:prstGeom prst="rect">
            <a:avLst/>
          </a:prstGeom>
          <a:noFill/>
        </p:spPr>
      </p:pic>
      <p:pic>
        <p:nvPicPr>
          <p:cNvPr id="6149" name="Picture 5" descr="C:\Users\ARAVANTINOS\Desktop\philae_trajan_stereogram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581128"/>
            <a:ext cx="4800600" cy="178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Ζεύγη </a:t>
            </a:r>
            <a:br>
              <a:rPr lang="el-GR" dirty="0" smtClean="0"/>
            </a:br>
            <a:r>
              <a:rPr lang="el-GR" dirty="0" smtClean="0"/>
              <a:t>Στερεοσκοπικών φωτογραφιών</a:t>
            </a:r>
            <a:endParaRPr lang="el-GR" dirty="0"/>
          </a:p>
        </p:txBody>
      </p:sp>
      <p:pic>
        <p:nvPicPr>
          <p:cNvPr id="11266" name="Picture 2" descr="C:\Users\ARAVANTINOS\Desktop\imagesCALP0CM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367433" cy="2160240"/>
          </a:xfrm>
          <a:prstGeom prst="rect">
            <a:avLst/>
          </a:prstGeom>
          <a:noFill/>
        </p:spPr>
      </p:pic>
      <p:pic>
        <p:nvPicPr>
          <p:cNvPr id="11267" name="Picture 3" descr="C:\Users\ARAVANTINOS\Desktop\imag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5144"/>
            <a:ext cx="4128797" cy="1656184"/>
          </a:xfrm>
          <a:prstGeom prst="rect">
            <a:avLst/>
          </a:prstGeom>
          <a:noFill/>
        </p:spPr>
      </p:pic>
      <p:pic>
        <p:nvPicPr>
          <p:cNvPr id="11268" name="Picture 4" descr="C:\Users\ARAVANTINOS\Desktop\imagesCAT7RTF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132856"/>
            <a:ext cx="3354472" cy="2232248"/>
          </a:xfrm>
          <a:prstGeom prst="rect">
            <a:avLst/>
          </a:prstGeom>
          <a:noFill/>
        </p:spPr>
      </p:pic>
      <p:pic>
        <p:nvPicPr>
          <p:cNvPr id="11269" name="Picture 5" descr="C:\Users\ARAVANTINOS\Desktop\images[4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5104"/>
            <a:ext cx="2952328" cy="208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ΣΤΕΡΕΟΣΚΟΠΙΚΗ  ΠΑΡΑΤΗΡΗΣΗ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Απαιτείται από τον ανθρώπινο παρατηρητή  η ουσιαστική  αποσύνδεση των εξής δύο ανεξάρτητων (;) μηχανισμών.</a:t>
            </a:r>
          </a:p>
          <a:p>
            <a:pPr algn="ctr">
              <a:buNone/>
            </a:pPr>
            <a:endParaRPr lang="el-GR" dirty="0" smtClean="0"/>
          </a:p>
          <a:p>
            <a:r>
              <a:rPr lang="el-GR" dirty="0" smtClean="0"/>
              <a:t>ΠΡΟΣΑΡΜΟΓΗ  ΟΦΘΑΛΜΩΝ για κοντινή όραση (εστίαση κοντά)</a:t>
            </a:r>
          </a:p>
          <a:p>
            <a:r>
              <a:rPr lang="el-GR" dirty="0" smtClean="0"/>
              <a:t>ΣΥΓΚΛΙΣΗ  ΟΠΤΙΚΩΝ ΑΞΟΝΩΝ για μακρινή όραση</a:t>
            </a:r>
            <a:r>
              <a:rPr lang="en-US" dirty="0" smtClean="0"/>
              <a:t> </a:t>
            </a:r>
            <a:r>
              <a:rPr lang="el-GR" dirty="0" smtClean="0"/>
              <a:t>(παράλληλοι άξονες)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ΜΕΘΟΔΟΙ  ΠΑΡΟΥΣΙΑΣΗΣ &amp; ΘΕΑΣΗΣ ΣΤΕΡΕΟΦΩΤΟΓΡΑΦΙΩΝ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16424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Στερεοσκόπιο </a:t>
            </a:r>
            <a:r>
              <a:rPr lang="en-US" dirty="0" smtClean="0"/>
              <a:t>(</a:t>
            </a:r>
            <a:r>
              <a:rPr lang="el-GR" dirty="0" smtClean="0"/>
              <a:t>Ανακλαστικό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Στερεοσκόπιο </a:t>
            </a:r>
            <a:r>
              <a:rPr lang="en-US" dirty="0" smtClean="0"/>
              <a:t>(</a:t>
            </a:r>
            <a:r>
              <a:rPr lang="el-GR" dirty="0" smtClean="0"/>
              <a:t>Διαθλαστικό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Στερεοσκοπική προβολή με πολωτικά φίλτρα  (Διάταξη προβολής, Επιλογή οθόνης, Συνδυασμός Διαφανειών, Κατανομή θέσεων σε θεατές)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Ζεύγη  συσκευών  προβολής</a:t>
            </a:r>
            <a:endParaRPr lang="el-GR" dirty="0"/>
          </a:p>
        </p:txBody>
      </p:sp>
      <p:pic>
        <p:nvPicPr>
          <p:cNvPr id="9218" name="Picture 2" descr="C:\Users\ARAVANTINOS\Desktop\imagesCAWTF0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024336" cy="2056993"/>
          </a:xfrm>
          <a:prstGeom prst="rect">
            <a:avLst/>
          </a:prstGeom>
          <a:noFill/>
        </p:spPr>
      </p:pic>
      <p:pic>
        <p:nvPicPr>
          <p:cNvPr id="9219" name="Picture 3" descr="C:\Users\ARAVANTINOS\Desktop\imagesCAR92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93096"/>
            <a:ext cx="2808312" cy="2095433"/>
          </a:xfrm>
          <a:prstGeom prst="rect">
            <a:avLst/>
          </a:prstGeom>
          <a:noFill/>
        </p:spPr>
      </p:pic>
      <p:pic>
        <p:nvPicPr>
          <p:cNvPr id="9220" name="Picture 4" descr="C:\Users\ARAVANTINOS\Desktop\imag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433155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Δια δραστικές  οθόνες</a:t>
            </a:r>
            <a:br>
              <a:rPr lang="el-GR" dirty="0" smtClean="0"/>
            </a:br>
            <a:r>
              <a:rPr lang="el-GR" dirty="0" smtClean="0"/>
              <a:t>Έγχρωμα – Πολωτικά  φίλτρα</a:t>
            </a:r>
            <a:endParaRPr lang="el-GR" dirty="0"/>
          </a:p>
        </p:txBody>
      </p:sp>
      <p:pic>
        <p:nvPicPr>
          <p:cNvPr id="1026" name="Picture 2" descr="C:\Users\ARAVANTINOS\Desktop\3-d-glasses-traditional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3600400" cy="2448272"/>
          </a:xfrm>
          <a:prstGeom prst="rect">
            <a:avLst/>
          </a:prstGeom>
          <a:noFill/>
        </p:spPr>
      </p:pic>
      <p:pic>
        <p:nvPicPr>
          <p:cNvPr id="1027" name="Picture 3" descr="C:\Users\ARAVANTINOS\Desktop\image0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06034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12968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Συγκριτικές  αντιστοιχίες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Κάμερα  –  Ανθρώπινος Οφθαλμός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Κάμερα – φωτοευαίσθητο υλικό</a:t>
            </a:r>
          </a:p>
          <a:p>
            <a:pPr>
              <a:defRPr/>
            </a:pPr>
            <a:r>
              <a:rPr lang="el-GR" dirty="0" smtClean="0"/>
              <a:t>Φωτογραφικός Φακός</a:t>
            </a:r>
          </a:p>
          <a:p>
            <a:pPr>
              <a:buNone/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Κλείστρο</a:t>
            </a:r>
          </a:p>
          <a:p>
            <a:pPr>
              <a:defRPr/>
            </a:pPr>
            <a:r>
              <a:rPr lang="el-GR" dirty="0" smtClean="0"/>
              <a:t>Διάφραγμα</a:t>
            </a:r>
          </a:p>
          <a:p>
            <a:pPr>
              <a:defRPr/>
            </a:pPr>
            <a:r>
              <a:rPr lang="el-GR" dirty="0" smtClean="0"/>
              <a:t>Φιλμ ή Φωτοστοιχείο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Οφθαλμός </a:t>
            </a:r>
            <a:r>
              <a:rPr lang="en-US" dirty="0" smtClean="0"/>
              <a:t> –</a:t>
            </a:r>
            <a:r>
              <a:rPr lang="el-GR" dirty="0" smtClean="0"/>
              <a:t> Εγκέφαλος</a:t>
            </a:r>
          </a:p>
          <a:p>
            <a:pPr>
              <a:buNone/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Κερατοειδής  – κρυσταλοειδής φακός</a:t>
            </a:r>
          </a:p>
          <a:p>
            <a:pPr>
              <a:defRPr/>
            </a:pPr>
            <a:r>
              <a:rPr lang="el-GR" dirty="0" smtClean="0"/>
              <a:t>Βλέφαρο</a:t>
            </a:r>
          </a:p>
          <a:p>
            <a:pPr>
              <a:defRPr/>
            </a:pPr>
            <a:r>
              <a:rPr lang="el-GR" dirty="0" smtClean="0"/>
              <a:t>Ίριδα</a:t>
            </a:r>
          </a:p>
          <a:p>
            <a:pPr>
              <a:defRPr/>
            </a:pPr>
            <a:r>
              <a:rPr lang="el-GR" dirty="0" smtClean="0"/>
              <a:t>Αμφιβληστροειδής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Lenticular </a:t>
            </a:r>
            <a:r>
              <a:rPr lang="el-GR" dirty="0" smtClean="0"/>
              <a:t> Οθόνες</a:t>
            </a:r>
            <a:endParaRPr lang="el-GR" dirty="0"/>
          </a:p>
        </p:txBody>
      </p:sp>
      <p:pic>
        <p:nvPicPr>
          <p:cNvPr id="1026" name="Picture 2" descr="C:\Users\ARAVANTINOS\Desktop\images[4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3031742" cy="4228482"/>
          </a:xfrm>
          <a:prstGeom prst="rect">
            <a:avLst/>
          </a:prstGeom>
          <a:noFill/>
        </p:spPr>
      </p:pic>
      <p:pic>
        <p:nvPicPr>
          <p:cNvPr id="1027" name="Picture 3" descr="C:\Users\ARAVANTINOS\Desktop\imagesCA2PUF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93163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Τρισδιάστατη  παρουσίαση</a:t>
            </a:r>
            <a:endParaRPr lang="el-GR" dirty="0"/>
          </a:p>
        </p:txBody>
      </p:sp>
      <p:pic>
        <p:nvPicPr>
          <p:cNvPr id="10242" name="Picture 2" descr="C:\Users\ARAVANTINOS\Desktop\imagesCA7733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2884032" cy="2160240"/>
          </a:xfrm>
          <a:prstGeom prst="rect">
            <a:avLst/>
          </a:prstGeom>
          <a:noFill/>
        </p:spPr>
      </p:pic>
      <p:pic>
        <p:nvPicPr>
          <p:cNvPr id="10243" name="Picture 3" descr="C:\Users\ARAVANTINOS\Desktop\images[1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1514475" cy="1552575"/>
          </a:xfrm>
          <a:prstGeom prst="rect">
            <a:avLst/>
          </a:prstGeom>
          <a:noFill/>
        </p:spPr>
      </p:pic>
      <p:pic>
        <p:nvPicPr>
          <p:cNvPr id="10244" name="Picture 4" descr="C:\Users\ARAVANTINOS\Desktop\imag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16832"/>
            <a:ext cx="3284790" cy="2304256"/>
          </a:xfrm>
          <a:prstGeom prst="rect">
            <a:avLst/>
          </a:prstGeom>
          <a:noFill/>
        </p:spPr>
      </p:pic>
      <p:pic>
        <p:nvPicPr>
          <p:cNvPr id="2050" name="Picture 2" descr="C:\Users\ARAVANTINOS\Desktop\imagesCAIL7A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365104"/>
            <a:ext cx="22479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Στερεοσκοπική  προβολή</a:t>
            </a:r>
            <a:endParaRPr lang="el-GR" dirty="0"/>
          </a:p>
        </p:txBody>
      </p:sp>
      <p:pic>
        <p:nvPicPr>
          <p:cNvPr id="3074" name="Picture 2" descr="C:\Users\ARAVANTINOS\Desktop\220px-Obama-3d-view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8"/>
            <a:ext cx="3520391" cy="2304256"/>
          </a:xfrm>
          <a:prstGeom prst="rect">
            <a:avLst/>
          </a:prstGeom>
          <a:noFill/>
        </p:spPr>
      </p:pic>
      <p:pic>
        <p:nvPicPr>
          <p:cNvPr id="1026" name="Picture 2" descr="C:\Users\ARAVANTINOS\Desktop\imagesCAGXKRM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2823658" cy="1872208"/>
          </a:xfrm>
          <a:prstGeom prst="rect">
            <a:avLst/>
          </a:prstGeom>
          <a:noFill/>
        </p:spPr>
      </p:pic>
      <p:pic>
        <p:nvPicPr>
          <p:cNvPr id="1027" name="Picture 3" descr="C:\Users\ARAVANTINOS\Desktop\imagesCA2GQZ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869160"/>
            <a:ext cx="1656184" cy="1619704"/>
          </a:xfrm>
          <a:prstGeom prst="rect">
            <a:avLst/>
          </a:prstGeom>
          <a:noFill/>
        </p:spPr>
      </p:pic>
      <p:pic>
        <p:nvPicPr>
          <p:cNvPr id="8194" name="Picture 2" descr="C:\Users\ARAVANTINOS\Desktop\imagesCA10QZ9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700808"/>
            <a:ext cx="1872208" cy="2823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ΕΦΑΡΜΟΓΕΣ  ΕΙΚΟΝΙΚΗΣ ΠΡΑΓΜΑΤΙΚΟΤΗΤΑΣ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l-GR" dirty="0" smtClean="0"/>
              <a:t>Φωτογραμμετρία (Τοπογραφία, Αρχιτεκτονική)</a:t>
            </a:r>
          </a:p>
          <a:p>
            <a:r>
              <a:rPr lang="el-GR" dirty="0" smtClean="0"/>
              <a:t>Ιατρική (π.χ.  Στέρεο – Ακτινογραφίες)</a:t>
            </a:r>
          </a:p>
          <a:p>
            <a:r>
              <a:rPr lang="el-GR" dirty="0" smtClean="0"/>
              <a:t>Εκπαίδευση (π.χ.  Στέρεο – Χημεία)</a:t>
            </a:r>
          </a:p>
          <a:p>
            <a:r>
              <a:rPr lang="el-GR" dirty="0" smtClean="0"/>
              <a:t>Μικροσκοπία</a:t>
            </a:r>
          </a:p>
          <a:p>
            <a:r>
              <a:rPr lang="el-GR" dirty="0" smtClean="0"/>
              <a:t>Στέρεο – Ραδιογραφίες</a:t>
            </a:r>
          </a:p>
          <a:p>
            <a:r>
              <a:rPr lang="el-GR" dirty="0" smtClean="0"/>
              <a:t>Αυτό  Στερεοσκοπία (</a:t>
            </a:r>
            <a:r>
              <a:rPr lang="en-US" dirty="0" smtClean="0"/>
              <a:t>Lenticular)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dirty="0" smtClean="0"/>
              <a:t>Στερεοσκοπική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Pinhole  camera</a:t>
            </a:r>
            <a:endParaRPr lang="el-GR" dirty="0" smtClean="0"/>
          </a:p>
        </p:txBody>
      </p:sp>
      <p:pic>
        <p:nvPicPr>
          <p:cNvPr id="460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3775213" cy="2736304"/>
          </a:xfr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429000"/>
            <a:ext cx="377942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Στερεοσκοπικές  Ενώσεις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 Stereoscopy  Society</a:t>
            </a:r>
          </a:p>
          <a:p>
            <a:pPr>
              <a:buNone/>
            </a:pPr>
            <a:r>
              <a:rPr lang="en-US" dirty="0" smtClean="0"/>
              <a:t>    London (United Kingdom), 1893</a:t>
            </a:r>
          </a:p>
          <a:p>
            <a:pPr>
              <a:buNone/>
            </a:pPr>
            <a:r>
              <a:rPr lang="en-US" dirty="0" smtClean="0"/>
              <a:t>    www. Stereoscopicsociety.org.uk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International  Stereoscopic  Union  (ISU)</a:t>
            </a:r>
          </a:p>
          <a:p>
            <a:pPr>
              <a:buNone/>
            </a:pPr>
            <a:r>
              <a:rPr lang="en-US" dirty="0" smtClean="0"/>
              <a:t>    Zurich (Switzerland), 1975</a:t>
            </a:r>
          </a:p>
          <a:p>
            <a:pPr>
              <a:buNone/>
            </a:pPr>
            <a:r>
              <a:rPr lang="en-US" dirty="0" smtClean="0"/>
              <a:t>    www.isu3d.org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Integral  Photography  (IP)</a:t>
            </a:r>
            <a:br>
              <a:rPr lang="en-US" dirty="0" smtClean="0"/>
            </a:br>
            <a:r>
              <a:rPr lang="en-US" dirty="0" smtClean="0"/>
              <a:t>Gabriel  Lippmann (1908)</a:t>
            </a:r>
            <a:endParaRPr lang="el-GR" dirty="0"/>
          </a:p>
        </p:txBody>
      </p:sp>
      <p:pic>
        <p:nvPicPr>
          <p:cNvPr id="1026" name="Picture 2" descr="C:\Users\ARAVANTINOS\Desktop\Lippman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2733686" cy="3476452"/>
          </a:xfrm>
          <a:prstGeom prst="rect">
            <a:avLst/>
          </a:prstGeom>
          <a:noFill/>
        </p:spPr>
      </p:pic>
      <p:pic>
        <p:nvPicPr>
          <p:cNvPr id="1027" name="Picture 3" descr="C:\Users\ARAVANTINOS\Desktop\images[7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16046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Integral  Photography  (IP)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Πρόκειται για φωτογράφιση μέσω σειριακής διάταξης από μικροσκοπικούς φακούς (0.02 – 1.00</a:t>
            </a:r>
            <a:r>
              <a:rPr lang="en-US" dirty="0" smtClean="0"/>
              <a:t>mm) </a:t>
            </a:r>
            <a:r>
              <a:rPr lang="el-GR" dirty="0" smtClean="0"/>
              <a:t>όπου το φωτοευαίσθητο υλικό βρίσκεται στο κοινό εστιακό επίπεδό τους.</a:t>
            </a:r>
          </a:p>
          <a:p>
            <a:r>
              <a:rPr lang="el-GR" dirty="0" smtClean="0"/>
              <a:t>Η αναπαράσταση πραγματοποιείται μέσω του ίδιου ακριβώς συστήματος των </a:t>
            </a:r>
            <a:r>
              <a:rPr lang="el-GR" dirty="0" err="1" smtClean="0"/>
              <a:t>μίκρο</a:t>
            </a:r>
            <a:r>
              <a:rPr lang="el-GR" dirty="0" smtClean="0"/>
              <a:t> φακών με φωτισμό από πίσω και επιτυγχάνεται έτσι η παράλλαξη της θεματολογίας. 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/>
          <a:lstStyle/>
          <a:p>
            <a:pPr algn="ctr"/>
            <a:r>
              <a:rPr lang="el-GR" dirty="0" smtClean="0"/>
              <a:t>3</a:t>
            </a:r>
            <a:r>
              <a:rPr lang="en-US" dirty="0" smtClean="0"/>
              <a:t>D - New York 2010</a:t>
            </a:r>
            <a:br>
              <a:rPr lang="en-US" dirty="0" smtClean="0"/>
            </a:br>
            <a:r>
              <a:rPr lang="en-US" dirty="0" smtClean="0"/>
              <a:t>(Paul Aaron Johnson)</a:t>
            </a:r>
            <a:endParaRPr lang="el-GR" dirty="0"/>
          </a:p>
        </p:txBody>
      </p:sp>
      <p:pic>
        <p:nvPicPr>
          <p:cNvPr id="1028" name="Picture 4" descr="C:\Users\ARAVANTINOS\Desktop\paj01s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435930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381642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STEREOSCOPIC PHOTOGRAPHY, Arthur W. Judge, Chapman &amp; Hall LTD, 1950</a:t>
            </a:r>
          </a:p>
          <a:p>
            <a:r>
              <a:rPr lang="en-US" dirty="0" smtClean="0"/>
              <a:t>MAGIC IMAGES, A Handbook of Stereo Photography, G. R. </a:t>
            </a:r>
            <a:r>
              <a:rPr lang="en-US" dirty="0" err="1" smtClean="0"/>
              <a:t>Ogram</a:t>
            </a:r>
            <a:r>
              <a:rPr lang="en-US" dirty="0" smtClean="0"/>
              <a:t> 2001, Stafford</a:t>
            </a:r>
            <a:endParaRPr lang="el-GR" dirty="0" smtClean="0"/>
          </a:p>
          <a:p>
            <a:r>
              <a:rPr lang="en-US" dirty="0" smtClean="0"/>
              <a:t>3D  DISPLAY  SYSTEMS, Nick Holliman, University of Durham,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3</a:t>
            </a:r>
            <a:r>
              <a:rPr lang="en-US" dirty="0" smtClean="0"/>
              <a:t>D </a:t>
            </a:r>
            <a:r>
              <a:rPr lang="el-GR" dirty="0" smtClean="0"/>
              <a:t>- απεικόνιση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 μέθοδος της απεικόνισης μιας σκηνής σε δισδιάστατα μέσα που με κατάλληλο όμως συνδυασμό μεταξύ τους και  σε παρατήρηση με ειδικές οπτικές διατάξεις δημιουργεί στον παρατηρητή την ψευδαίσθηση του τρισδιάστατου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3D - </a:t>
            </a:r>
            <a:r>
              <a:rPr lang="el-GR" dirty="0" smtClean="0"/>
              <a:t>απεικόνιση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Παράλλαξη ανθρώπινης όρασης είναι η φαινομενική διαφοροποίηση των εικόνων που αντιστοιχούν στο κάθε ένα οφθαλμό ξεχωριστά εξ’ αιτίας της διαφορετικής γεωμετρικής τους θέσης στο ανθρώπινο σώμα.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ΙΣΤΟΡΙΚΗ  ΑΝΑΔΡΟΜΗ ΣΤΕΡΕΟΣΚΟΠΙΑΣ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280 </a:t>
            </a:r>
            <a:r>
              <a:rPr lang="el-GR" dirty="0" err="1" smtClean="0"/>
              <a:t>π.Χ.</a:t>
            </a:r>
            <a:r>
              <a:rPr lang="el-GR" dirty="0" smtClean="0"/>
              <a:t> Ευκλείδης,</a:t>
            </a:r>
            <a:r>
              <a:rPr lang="en-US" dirty="0" smtClean="0"/>
              <a:t> </a:t>
            </a:r>
            <a:r>
              <a:rPr lang="el-GR" dirty="0" smtClean="0"/>
              <a:t>‘Πραγματεία στην Οπτική’</a:t>
            </a:r>
          </a:p>
          <a:p>
            <a:r>
              <a:rPr lang="el-GR" dirty="0" smtClean="0"/>
              <a:t>1484  </a:t>
            </a:r>
            <a:r>
              <a:rPr lang="en-US" dirty="0" smtClean="0"/>
              <a:t>Leonardo </a:t>
            </a:r>
            <a:r>
              <a:rPr lang="en-US" dirty="0" err="1" smtClean="0"/>
              <a:t>Da</a:t>
            </a:r>
            <a:r>
              <a:rPr lang="en-US" dirty="0" smtClean="0"/>
              <a:t> Vinci</a:t>
            </a:r>
            <a:r>
              <a:rPr lang="el-GR" dirty="0" smtClean="0"/>
              <a:t>, ανάγλυφο ανθρώπινης όρασης</a:t>
            </a:r>
            <a:endParaRPr lang="en-US" dirty="0" smtClean="0"/>
          </a:p>
          <a:p>
            <a:r>
              <a:rPr lang="en-US" dirty="0" smtClean="0"/>
              <a:t>1613 </a:t>
            </a:r>
            <a:r>
              <a:rPr lang="el-GR" dirty="0" smtClean="0"/>
              <a:t> </a:t>
            </a:r>
            <a:r>
              <a:rPr lang="en-US" dirty="0" smtClean="0"/>
              <a:t>Francois </a:t>
            </a:r>
            <a:r>
              <a:rPr lang="en-US" dirty="0" err="1" smtClean="0"/>
              <a:t>Aguillonius</a:t>
            </a:r>
            <a:r>
              <a:rPr lang="el-GR" dirty="0" smtClean="0"/>
              <a:t>, </a:t>
            </a:r>
            <a:r>
              <a:rPr lang="el-GR" dirty="0" err="1" smtClean="0"/>
              <a:t>Διοφθάλμια</a:t>
            </a:r>
            <a:r>
              <a:rPr lang="el-GR" dirty="0" smtClean="0"/>
              <a:t> όραση</a:t>
            </a:r>
            <a:endParaRPr lang="en-US" dirty="0" smtClean="0"/>
          </a:p>
          <a:p>
            <a:r>
              <a:rPr lang="en-US" dirty="0" smtClean="0"/>
              <a:t>1838 </a:t>
            </a:r>
            <a:r>
              <a:rPr lang="el-GR" dirty="0" smtClean="0"/>
              <a:t> </a:t>
            </a:r>
            <a:r>
              <a:rPr lang="en-US" dirty="0" smtClean="0"/>
              <a:t>Charles Wheatstone</a:t>
            </a:r>
            <a:r>
              <a:rPr lang="el-GR" dirty="0" smtClean="0"/>
              <a:t>, 1</a:t>
            </a:r>
            <a:r>
              <a:rPr lang="el-GR" baseline="30000" dirty="0" smtClean="0"/>
              <a:t>ο</a:t>
            </a:r>
            <a:r>
              <a:rPr lang="el-GR" dirty="0" smtClean="0"/>
              <a:t> ανακλαστικό στερεοσκόπιο </a:t>
            </a:r>
            <a:endParaRPr lang="en-US" dirty="0" smtClean="0"/>
          </a:p>
          <a:p>
            <a:r>
              <a:rPr lang="en-US" dirty="0" smtClean="0"/>
              <a:t>1839 </a:t>
            </a:r>
            <a:r>
              <a:rPr lang="el-GR" dirty="0" smtClean="0"/>
              <a:t> </a:t>
            </a:r>
            <a:r>
              <a:rPr lang="en-US" dirty="0" smtClean="0"/>
              <a:t>Daguerre, Henry Fox Talbot</a:t>
            </a:r>
            <a:r>
              <a:rPr lang="el-GR" dirty="0" smtClean="0"/>
              <a:t>, ανακάλυψη φωτογραφικής μεθόδου</a:t>
            </a:r>
            <a:r>
              <a:rPr lang="en-US" sz="2800" dirty="0" smtClean="0"/>
              <a:t> </a:t>
            </a:r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ΙΣΤΟΡΙΚΗ  ΑΝΑΔΡΟΜΗ ΣΤΕΡΕΟΣΚΟΠΙΑΣ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dirty="0" smtClean="0"/>
              <a:t>(β’ μέρος)</a:t>
            </a:r>
          </a:p>
          <a:p>
            <a:r>
              <a:rPr lang="en-US" dirty="0" smtClean="0"/>
              <a:t>1844  Sir David Brewster</a:t>
            </a:r>
            <a:r>
              <a:rPr lang="el-GR" dirty="0" smtClean="0"/>
              <a:t>, 1</a:t>
            </a:r>
            <a:r>
              <a:rPr lang="el-GR" baseline="30000" dirty="0" smtClean="0"/>
              <a:t>ο</a:t>
            </a:r>
            <a:r>
              <a:rPr lang="el-GR" dirty="0" smtClean="0"/>
              <a:t> Διαθλαστικό στερεοσκόπιο</a:t>
            </a:r>
            <a:endParaRPr lang="en-US" dirty="0" smtClean="0"/>
          </a:p>
          <a:p>
            <a:r>
              <a:rPr lang="en-US" dirty="0" smtClean="0"/>
              <a:t>1850 – 1880 </a:t>
            </a:r>
            <a:r>
              <a:rPr lang="el-GR" dirty="0" smtClean="0"/>
              <a:t> Χρυσή Περίοδος Στερεοσκοπίας</a:t>
            </a:r>
          </a:p>
          <a:p>
            <a:r>
              <a:rPr lang="el-GR" dirty="0" smtClean="0"/>
              <a:t>1839  Ίδρυση της </a:t>
            </a:r>
            <a:r>
              <a:rPr lang="en-US" dirty="0" smtClean="0"/>
              <a:t>: London Stereoscopic Society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n-US" dirty="0" smtClean="0"/>
              <a:t>1940 </a:t>
            </a:r>
            <a:r>
              <a:rPr lang="el-GR" dirty="0" smtClean="0"/>
              <a:t> Αναβίωση Στερεοσκοπίας</a:t>
            </a:r>
          </a:p>
          <a:p>
            <a:r>
              <a:rPr lang="el-GR" dirty="0" smtClean="0"/>
              <a:t>1952 1</a:t>
            </a:r>
            <a:r>
              <a:rPr lang="el-GR" baseline="30000" dirty="0" smtClean="0"/>
              <a:t>η</a:t>
            </a:r>
            <a:r>
              <a:rPr lang="el-GR" dirty="0" smtClean="0"/>
              <a:t> Τρισδιάστατη κινηματογραφική ταινία (</a:t>
            </a:r>
            <a:r>
              <a:rPr lang="en-US" dirty="0" smtClean="0"/>
              <a:t>L.A. USA)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ΜΟΝΟΟΠΤΙΚΑ  ΚΡΙΤΗΡΙΑ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Προσαρμογή οφθαλμού</a:t>
            </a:r>
          </a:p>
          <a:p>
            <a:r>
              <a:rPr lang="el-GR" dirty="0" smtClean="0"/>
              <a:t>Φαινομενικό μέγεθος</a:t>
            </a:r>
            <a:r>
              <a:rPr lang="en-US" dirty="0" smtClean="0"/>
              <a:t> </a:t>
            </a:r>
            <a:r>
              <a:rPr lang="el-GR" dirty="0" smtClean="0"/>
              <a:t>αντικειμένου</a:t>
            </a:r>
          </a:p>
          <a:p>
            <a:r>
              <a:rPr lang="el-GR" dirty="0" smtClean="0"/>
              <a:t>Φωτοσκίαση εξωτερικής του επιφάνειας</a:t>
            </a:r>
          </a:p>
          <a:p>
            <a:r>
              <a:rPr lang="el-GR" dirty="0" smtClean="0"/>
              <a:t>Επικάλυψη από γειτονικά αντικείμενα</a:t>
            </a:r>
          </a:p>
          <a:p>
            <a:r>
              <a:rPr lang="el-GR" dirty="0" smtClean="0"/>
              <a:t>Οριζόντια κίνηση οπτικού άξονα οφθαλμού</a:t>
            </a:r>
          </a:p>
          <a:p>
            <a:r>
              <a:rPr lang="el-GR" dirty="0" smtClean="0"/>
              <a:t>Εκτίμηση απόστασης θέματος από οφθαλμό</a:t>
            </a:r>
          </a:p>
          <a:p>
            <a:r>
              <a:rPr lang="el-GR" dirty="0" smtClean="0"/>
              <a:t>Γεωμετρική προοπτική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ΔΙΟΠΤΙΚΑ  ΚΡΙΤΗΡΙΑ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Το φαινόμενο της παράλλαξης</a:t>
            </a:r>
          </a:p>
          <a:p>
            <a:endParaRPr lang="en-US" dirty="0" smtClean="0"/>
          </a:p>
          <a:p>
            <a:r>
              <a:rPr lang="el-GR" dirty="0" smtClean="0"/>
              <a:t>Η ύπαρξη της </a:t>
            </a:r>
            <a:r>
              <a:rPr lang="el-GR" dirty="0" err="1" smtClean="0"/>
              <a:t>διακορικής</a:t>
            </a:r>
            <a:r>
              <a:rPr lang="el-GR" dirty="0" smtClean="0"/>
              <a:t> απόστασης των ανθρώπινων οφθαλμών : </a:t>
            </a:r>
            <a:r>
              <a:rPr lang="en-US" dirty="0" smtClean="0"/>
              <a:t>  </a:t>
            </a:r>
            <a:r>
              <a:rPr lang="el-GR" dirty="0" smtClean="0"/>
              <a:t>6.5</a:t>
            </a:r>
            <a:r>
              <a:rPr lang="en-US" dirty="0" smtClean="0"/>
              <a:t> cm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911</TotalTime>
  <Words>700</Words>
  <Application>Microsoft Office PowerPoint</Application>
  <PresentationFormat>Προβολή στην οθόνη (4:3)</PresentationFormat>
  <Paragraphs>137</Paragraphs>
  <Slides>39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Ζωντάνια</vt:lpstr>
      <vt:lpstr>ΣΤΕΡΕΟΣΚΟΠΙΚΗ ΦΩΤΟΓΡΑΦΙΑ</vt:lpstr>
      <vt:lpstr>Ανθρώπινος Οφθαλμός - Κάμερα</vt:lpstr>
      <vt:lpstr> Συγκριτικές  αντιστοιχίες Κάμερα  –  Ανθρώπινος Οφθαλμός </vt:lpstr>
      <vt:lpstr>3D - απεικόνιση</vt:lpstr>
      <vt:lpstr>3D - απεικόνιση</vt:lpstr>
      <vt:lpstr>ΙΣΤΟΡΙΚΗ  ΑΝΑΔΡΟΜΗ ΣΤΕΡΕΟΣΚΟΠΙΑΣ</vt:lpstr>
      <vt:lpstr>ΙΣΤΟΡΙΚΗ  ΑΝΑΔΡΟΜΗ ΣΤΕΡΕΟΣΚΟΠΙΑΣ</vt:lpstr>
      <vt:lpstr>ΜΟΝΟΟΠΤΙΚΑ  ΚΡΙΤΗΡΙΑ</vt:lpstr>
      <vt:lpstr>ΔΙΟΠΤΙΚΑ  ΚΡΙΤΗΡΙΑ</vt:lpstr>
      <vt:lpstr>ΑΡΧΗ  ΛΕΙΤΟΥΡΓΙΑΣ  3D</vt:lpstr>
      <vt:lpstr>Τρισδιάστατη  απεικόνιση Δύο οφθαλμοί – ένας εγκέφαλος</vt:lpstr>
      <vt:lpstr>Τα  τρία  «διακριτά»  στάδια  της  στερεοσκοπίας</vt:lpstr>
      <vt:lpstr>ΦΩΤΟΓΡΑΦΙΚΟΣ  ΕΞΟΠΛΙΣΜΟΣ</vt:lpstr>
      <vt:lpstr>Στέρεο Κάμερες</vt:lpstr>
      <vt:lpstr>Διαχωριστής  εισερχόμενης δέσμης</vt:lpstr>
      <vt:lpstr>Συγχρονισμένες , ανεξάρτητες φωτογραφικές μηχανές</vt:lpstr>
      <vt:lpstr>Συγχρονισμένες , ανεξάρτητες φωτογραφικές μηχανές</vt:lpstr>
      <vt:lpstr>Μια φωτογραφική μηχανή,  δυο διαδοχικές λήψεις</vt:lpstr>
      <vt:lpstr>ΑΡΧΕΣ  ΣΤΕΡΕΟΦΩΤΟΓΡΑΦΗΣΗΣ</vt:lpstr>
      <vt:lpstr>Στερεοσκοπική  Βάση  ο νόμος του 1 / 30</vt:lpstr>
      <vt:lpstr>Στερεοσκοπική  Βάση  «ο νόμος του 1 / 30»</vt:lpstr>
      <vt:lpstr>Στερεοσκοπική  Βάση  ο νόμος του 1 / 30</vt:lpstr>
      <vt:lpstr>Ζεύγη  Στερεοσκοπικών φωτογραφιών</vt:lpstr>
      <vt:lpstr>Ζεύγη  Στερεοσκοπικών φωτογραφιών</vt:lpstr>
      <vt:lpstr>Ζεύγη  Στερεοσκοπικών φωτογραφιών</vt:lpstr>
      <vt:lpstr>ΣΤΕΡΕΟΣΚΟΠΙΚΗ  ΠΑΡΑΤΗΡΗΣΗ</vt:lpstr>
      <vt:lpstr>ΜΕΘΟΔΟΙ  ΠΑΡΟΥΣΙΑΣΗΣ &amp; ΘΕΑΣΗΣ ΣΤΕΡΕΟΦΩΤΟΓΡΑΦΙΩΝ</vt:lpstr>
      <vt:lpstr>Ζεύγη  συσκευών  προβολής</vt:lpstr>
      <vt:lpstr>Δια δραστικές  οθόνες Έγχρωμα – Πολωτικά  φίλτρα</vt:lpstr>
      <vt:lpstr>Lenticular  Οθόνες</vt:lpstr>
      <vt:lpstr>Τρισδιάστατη  παρουσίαση</vt:lpstr>
      <vt:lpstr>Στερεοσκοπική  προβολή</vt:lpstr>
      <vt:lpstr>ΕΦΑΡΜΟΓΕΣ  ΕΙΚΟΝΙΚΗΣ ΠΡΑΓΜΑΤΙΚΟΤΗΤΑΣ</vt:lpstr>
      <vt:lpstr>Στερεοσκοπική   Pinhole  camera</vt:lpstr>
      <vt:lpstr>Στερεοσκοπικές  Ενώσεις</vt:lpstr>
      <vt:lpstr>Integral  Photography  (IP) Gabriel  Lippmann (1908)</vt:lpstr>
      <vt:lpstr>Integral  Photography  (IP)</vt:lpstr>
      <vt:lpstr>3D - New York 2010 (Paul Aaron Johnson)</vt:lpstr>
      <vt:lpstr>ΒΙΒΛΙΟΓΡΑΦΙΑ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ΣΤΕΡΕΟΣΚΟΠΙΚΗ ΦΩΤΟΓΡΑΦΙΑ</dc:title>
  <dc:creator>ARAVANTINOS</dc:creator>
  <cp:lastModifiedBy>ARAVANTINOS</cp:lastModifiedBy>
  <cp:revision>97</cp:revision>
  <dcterms:created xsi:type="dcterms:W3CDTF">2011-10-18T21:22:16Z</dcterms:created>
  <dcterms:modified xsi:type="dcterms:W3CDTF">2011-11-23T16:05:31Z</dcterms:modified>
</cp:coreProperties>
</file>