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76" r:id="rId3"/>
    <p:sldId id="293" r:id="rId4"/>
    <p:sldId id="288" r:id="rId5"/>
    <p:sldId id="275" r:id="rId6"/>
    <p:sldId id="271" r:id="rId7"/>
    <p:sldId id="295" r:id="rId8"/>
    <p:sldId id="257" r:id="rId9"/>
    <p:sldId id="281" r:id="rId10"/>
    <p:sldId id="258" r:id="rId11"/>
    <p:sldId id="282" r:id="rId12"/>
    <p:sldId id="267" r:id="rId13"/>
    <p:sldId id="259" r:id="rId14"/>
    <p:sldId id="287" r:id="rId15"/>
    <p:sldId id="285" r:id="rId16"/>
    <p:sldId id="274" r:id="rId17"/>
    <p:sldId id="278" r:id="rId18"/>
    <p:sldId id="289" r:id="rId19"/>
    <p:sldId id="273" r:id="rId20"/>
    <p:sldId id="280" r:id="rId21"/>
    <p:sldId id="264" r:id="rId22"/>
    <p:sldId id="279" r:id="rId23"/>
    <p:sldId id="265" r:id="rId24"/>
    <p:sldId id="260" r:id="rId25"/>
    <p:sldId id="261" r:id="rId26"/>
    <p:sldId id="283" r:id="rId27"/>
    <p:sldId id="262" r:id="rId28"/>
    <p:sldId id="277" r:id="rId29"/>
    <p:sldId id="294" r:id="rId30"/>
    <p:sldId id="296" r:id="rId31"/>
    <p:sldId id="297" r:id="rId32"/>
    <p:sldId id="298" r:id="rId33"/>
    <p:sldId id="299" r:id="rId34"/>
    <p:sldId id="302" r:id="rId35"/>
    <p:sldId id="300" r:id="rId36"/>
    <p:sldId id="301" r:id="rId37"/>
    <p:sldId id="270" r:id="rId38"/>
    <p:sldId id="263" r:id="rId39"/>
    <p:sldId id="284" r:id="rId40"/>
    <p:sldId id="286" r:id="rId41"/>
    <p:sldId id="272" r:id="rId42"/>
    <p:sldId id="303" r:id="rId43"/>
    <p:sldId id="291" r:id="rId44"/>
    <p:sldId id="292" r:id="rId45"/>
    <p:sldId id="290" r:id="rId4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9678A-4DD5-4F96-A7AA-3F4CF66106D6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C6BF-645C-4E90-8AC5-015B6803D0B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C6BF-645C-4E90-8AC5-015B6803D0B8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E7C4A35-85E4-481D-A1F1-1173CFCFD2BB}" type="datetimeFigureOut">
              <a:rPr lang="el-GR" smtClean="0"/>
              <a:pPr/>
              <a:t>4/12/2011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6D9B92-A629-4159-A1C7-FBE453E461C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iss-campus.magnet.fsu.edu/" TargetMode="External"/><Relationship Id="rId2" Type="http://schemas.openxmlformats.org/officeDocument/2006/relationships/hyperlink" Target="http://www.microscopyu.com/smallwor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224135"/>
          </a:xfrm>
        </p:spPr>
        <p:txBody>
          <a:bodyPr/>
          <a:lstStyle/>
          <a:p>
            <a:r>
              <a:rPr lang="el-GR" dirty="0" smtClean="0"/>
              <a:t>ΦΩΤΟ  ΜΙΚΡΟΓΡΑΦΙΑ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pPr algn="l"/>
            <a:r>
              <a:rPr lang="en-US" dirty="0" smtClean="0"/>
              <a:t>            </a:t>
            </a:r>
            <a:r>
              <a:rPr lang="el-GR" dirty="0" smtClean="0"/>
              <a:t>Φωτογραφία </a:t>
            </a:r>
            <a:r>
              <a:rPr lang="el-GR" dirty="0" smtClean="0"/>
              <a:t>μέσω </a:t>
            </a:r>
            <a:br>
              <a:rPr lang="el-GR" dirty="0" smtClean="0"/>
            </a:br>
            <a:r>
              <a:rPr lang="en-US" dirty="0" smtClean="0"/>
              <a:t>            </a:t>
            </a:r>
            <a:r>
              <a:rPr lang="el-GR" dirty="0" smtClean="0"/>
              <a:t>Οπτικού </a:t>
            </a:r>
            <a:r>
              <a:rPr lang="el-GR" dirty="0" smtClean="0"/>
              <a:t>Μικροσκοπίου</a:t>
            </a:r>
          </a:p>
          <a:p>
            <a:endParaRPr lang="el-GR" dirty="0" smtClean="0"/>
          </a:p>
          <a:p>
            <a:pPr algn="l"/>
            <a:r>
              <a:rPr lang="el-GR" dirty="0" smtClean="0"/>
              <a:t>                       </a:t>
            </a:r>
            <a:r>
              <a:rPr lang="en-US" dirty="0" smtClean="0"/>
              <a:t>  </a:t>
            </a:r>
            <a:r>
              <a:rPr lang="el-GR" dirty="0" smtClean="0"/>
              <a:t>     Α</a:t>
            </a:r>
            <a:r>
              <a:rPr lang="el-GR" dirty="0" smtClean="0"/>
              <a:t>. </a:t>
            </a:r>
            <a:r>
              <a:rPr lang="el-GR" dirty="0" err="1" smtClean="0"/>
              <a:t>Αραβαντινός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Μηχανές </a:t>
            </a:r>
            <a:r>
              <a:rPr lang="en-US" dirty="0" smtClean="0"/>
              <a:t>SLR </a:t>
            </a:r>
            <a:r>
              <a:rPr lang="el-GR" dirty="0" smtClean="0"/>
              <a:t>με </a:t>
            </a:r>
            <a:br>
              <a:rPr lang="el-GR" dirty="0" smtClean="0"/>
            </a:br>
            <a:r>
              <a:rPr lang="el-GR" dirty="0" smtClean="0"/>
              <a:t>εναλλακτικούς φακούς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Απομάκρυνση φακού από το σώμα της μηχανής</a:t>
            </a:r>
          </a:p>
          <a:p>
            <a:r>
              <a:rPr lang="el-GR" dirty="0" smtClean="0"/>
              <a:t>Η εστίαση μέσα από το σκόπευτρο της μηχανής</a:t>
            </a:r>
          </a:p>
          <a:p>
            <a:r>
              <a:rPr lang="el-GR" dirty="0" smtClean="0"/>
              <a:t>Ύπαρξη κατάλληλου </a:t>
            </a:r>
            <a:r>
              <a:rPr lang="el-GR" dirty="0" err="1" smtClean="0"/>
              <a:t>προσαρμογέα</a:t>
            </a:r>
            <a:r>
              <a:rPr lang="el-GR" dirty="0" smtClean="0"/>
              <a:t>, σταθερή στήριξη στο οπτικό μικροσκόπιο</a:t>
            </a:r>
          </a:p>
          <a:p>
            <a:r>
              <a:rPr lang="el-GR" dirty="0" err="1" smtClean="0"/>
              <a:t>Φωτομέτρηση</a:t>
            </a:r>
            <a:r>
              <a:rPr lang="el-GR" dirty="0" smtClean="0"/>
              <a:t> (σημειακή, κεντρικά ισοσταθμισμένη)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/>
          <a:lstStyle/>
          <a:p>
            <a:r>
              <a:rPr lang="el-GR" dirty="0" smtClean="0"/>
              <a:t>Στήριξη  σώματος μηχανής </a:t>
            </a:r>
            <a:r>
              <a:rPr lang="en-US" dirty="0" smtClean="0"/>
              <a:t>SLR </a:t>
            </a:r>
            <a:endParaRPr lang="el-GR" dirty="0"/>
          </a:p>
        </p:txBody>
      </p:sp>
      <p:pic>
        <p:nvPicPr>
          <p:cNvPr id="6146" name="Picture 2" descr="C:\Users\ARAVANTINOS\Desktop\imagesCAA7ST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524781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Συνδεσμολογία πειραματικής διάταξης </a:t>
            </a:r>
            <a:endParaRPr lang="el-GR" dirty="0"/>
          </a:p>
        </p:txBody>
      </p:sp>
      <p:pic>
        <p:nvPicPr>
          <p:cNvPr id="1026" name="Picture 2" descr="C:\Users\ARAVANTINOS\Desktop\aaIMG_740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24950" y="1882775"/>
            <a:ext cx="38941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Ειδικές μηχανές </a:t>
            </a:r>
            <a:r>
              <a:rPr lang="el-GR" dirty="0" err="1" smtClean="0"/>
              <a:t>φωτομικρογράφισης</a:t>
            </a:r>
            <a:r>
              <a:rPr lang="el-GR" dirty="0" smtClean="0"/>
              <a:t>, μηχανές </a:t>
            </a:r>
            <a:r>
              <a:rPr lang="el-GR" dirty="0" err="1" smtClean="0"/>
              <a:t>φυσούνας</a:t>
            </a:r>
            <a:r>
              <a:rPr lang="el-GR" dirty="0" smtClean="0"/>
              <a:t>, μεγάλου </a:t>
            </a:r>
            <a:r>
              <a:rPr lang="el-GR" dirty="0" err="1" smtClean="0"/>
              <a:t>φορμά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592288"/>
          </a:xfrm>
        </p:spPr>
        <p:txBody>
          <a:bodyPr/>
          <a:lstStyle/>
          <a:p>
            <a:r>
              <a:rPr lang="el-GR" dirty="0" smtClean="0"/>
              <a:t>Παρατήρηση εστίασης θέματος από ανεξάρτητο σκόπευτρο</a:t>
            </a:r>
          </a:p>
          <a:p>
            <a:r>
              <a:rPr lang="el-GR" dirty="0" smtClean="0"/>
              <a:t>Ύπαρξη θαμπόγυαλου στη περιοχή εστίασης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ΑΝΤΙΚΕΙΜΕΝΙΚΟΣ  ΦΑΚΟΣ</a:t>
            </a:r>
            <a:endParaRPr lang="el-GR" dirty="0"/>
          </a:p>
        </p:txBody>
      </p:sp>
      <p:pic>
        <p:nvPicPr>
          <p:cNvPr id="1026" name="Picture 2" descr="C:\Users\ARAVANTINOS\Desktop\images[9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3888432" cy="3572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ΧΑΡΑΚΤΗΡΙΣΤΙΚΑ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ANTIKEIMENIKOY </a:t>
            </a:r>
            <a:r>
              <a:rPr lang="el-GR" dirty="0" smtClean="0"/>
              <a:t>ΦΑΚΟΥ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Μ</a:t>
            </a:r>
            <a:r>
              <a:rPr lang="en-US" dirty="0" smtClean="0"/>
              <a:t>x, </a:t>
            </a:r>
            <a:r>
              <a:rPr lang="el-GR" dirty="0" smtClean="0"/>
              <a:t>τιμή μεγέθυνσης π.χ. </a:t>
            </a:r>
            <a:r>
              <a:rPr lang="en-US" dirty="0" smtClean="0"/>
              <a:t>4x </a:t>
            </a:r>
            <a:r>
              <a:rPr lang="el-GR" dirty="0" smtClean="0"/>
              <a:t>ή 20</a:t>
            </a:r>
            <a:r>
              <a:rPr lang="en-US" dirty="0" smtClean="0"/>
              <a:t>x</a:t>
            </a:r>
            <a:endParaRPr lang="el-GR" dirty="0" smtClean="0"/>
          </a:p>
          <a:p>
            <a:r>
              <a:rPr lang="el-GR" dirty="0" smtClean="0"/>
              <a:t>Ν, αριθμητικό άνοιγμα π.χ. 0.8</a:t>
            </a:r>
          </a:p>
          <a:p>
            <a:r>
              <a:rPr lang="en-US" dirty="0" smtClean="0"/>
              <a:t>g (mm), </a:t>
            </a:r>
            <a:r>
              <a:rPr lang="el-GR" dirty="0" smtClean="0"/>
              <a:t>μήκος οπτικού σωλήνα π.χ. 160</a:t>
            </a:r>
            <a:r>
              <a:rPr lang="en-US" dirty="0" smtClean="0"/>
              <a:t>mm</a:t>
            </a:r>
          </a:p>
          <a:p>
            <a:r>
              <a:rPr lang="en-US" dirty="0" smtClean="0"/>
              <a:t>d (mm), </a:t>
            </a:r>
            <a:r>
              <a:rPr lang="el-GR" dirty="0" smtClean="0"/>
              <a:t>πάχος </a:t>
            </a:r>
            <a:r>
              <a:rPr lang="el-GR" dirty="0" err="1" smtClean="0"/>
              <a:t>καλυπτρίδας</a:t>
            </a:r>
            <a:r>
              <a:rPr lang="el-GR" dirty="0" smtClean="0"/>
              <a:t> π.χ. 0.6</a:t>
            </a:r>
            <a:r>
              <a:rPr lang="en-US" dirty="0" smtClean="0"/>
              <a:t>mm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ΑΡΙΘΜΗΤΙΚΟ  ΑΝΟΙΓΜΑ ΑΝΤΙΚΕΙΜΕΝΙΚΟΥ  ΦΑΚΟΥ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Το αριθμητικό άνοιγμα αντικειμενικού φακού δίνεται από την σχέση :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Α.Α. = </a:t>
            </a:r>
            <a:r>
              <a:rPr lang="en-US" dirty="0" smtClean="0"/>
              <a:t>f / D = n </a:t>
            </a:r>
            <a:r>
              <a:rPr lang="el-GR" dirty="0" err="1" smtClean="0"/>
              <a:t>ημ</a:t>
            </a:r>
            <a:r>
              <a:rPr lang="el-GR" dirty="0" smtClean="0"/>
              <a:t>(θ)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Όπου : </a:t>
            </a:r>
            <a:r>
              <a:rPr lang="en-US" dirty="0" smtClean="0"/>
              <a:t>f, D </a:t>
            </a:r>
            <a:r>
              <a:rPr lang="el-GR" dirty="0" smtClean="0"/>
              <a:t>η εστιακή απόσταση και η διάμετρος του φακού αντίστοιχα, </a:t>
            </a:r>
            <a:r>
              <a:rPr lang="en-US" dirty="0" smtClean="0"/>
              <a:t>n</a:t>
            </a:r>
            <a:r>
              <a:rPr lang="el-GR" dirty="0" smtClean="0"/>
              <a:t> : ο δείκτης διάθλασης του μέσου και θ : το μισό της γωνίας του μέγιστου φωτεινού κώνου.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ΑΡΙΘΜΗΤΙΚΟ  ΑΝΟΙΓΜΑ ΑΝΤΙΚΕΙΜΕΝΙΚΟΥ  ΦΑΚΟΥ</a:t>
            </a:r>
            <a:endParaRPr lang="el-GR" dirty="0"/>
          </a:p>
        </p:txBody>
      </p:sp>
      <p:pic>
        <p:nvPicPr>
          <p:cNvPr id="1026" name="Picture 2" descr="C:\Users\ARAVANTINOS\Desktop\numericalaperturefigure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32593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ΔΙΑΚΡΙΤΙΚΟ ΟΡΙΟ -  </a:t>
            </a:r>
            <a:br>
              <a:rPr lang="el-GR" dirty="0" smtClean="0"/>
            </a:br>
            <a:r>
              <a:rPr lang="el-GR" dirty="0" smtClean="0"/>
              <a:t>ΔΙΑΚΡΙΤΙΚΗ ΙΚΑΝΟΤΗΤΑ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Η απόσταση δ μεταξύ δυο γειτονικών φωτεινών σημείων που οριακά διακρίνονται ξεχωριστά ονομάζεται διακριτικό όριο. </a:t>
            </a:r>
          </a:p>
          <a:p>
            <a:pPr>
              <a:buNone/>
            </a:pPr>
            <a:r>
              <a:rPr lang="el-GR" dirty="0" smtClean="0"/>
              <a:t>    Το διακριτικό όριο έχει μονάδες μήκους.</a:t>
            </a:r>
          </a:p>
          <a:p>
            <a:r>
              <a:rPr lang="el-GR" dirty="0" smtClean="0"/>
              <a:t>Η διακριτική ικανότητα είναι το αντίστροφο του διακριτικού ορίου δ, πρόκειται δηλαδή για το πηλίκο 1/δ.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ΔΙΑΚΡΙΤΙΚΟ ΟΡΙΟ </a:t>
            </a:r>
            <a:br>
              <a:rPr lang="el-GR" dirty="0" smtClean="0"/>
            </a:br>
            <a:r>
              <a:rPr lang="el-GR" dirty="0" smtClean="0"/>
              <a:t>ΑΝΤΙΚΕΙΜΕΝΙΚΟΥ ΦΑΚΟΥ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 Το διακριτικό όριο αντικειμενικού φακού δίνεται από την  σχέση :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δ = λ / 2 (Α.Α.) 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Όπου λ : το μήκος κύματος του φωτός (550</a:t>
            </a:r>
            <a:r>
              <a:rPr lang="en-US" dirty="0" smtClean="0"/>
              <a:t>nm)</a:t>
            </a:r>
            <a:r>
              <a:rPr lang="el-GR" dirty="0" smtClean="0"/>
              <a:t> και</a:t>
            </a:r>
            <a:r>
              <a:rPr lang="en-US" dirty="0" smtClean="0"/>
              <a:t> </a:t>
            </a:r>
            <a:r>
              <a:rPr lang="el-GR" dirty="0" smtClean="0"/>
              <a:t>Α.Α. : το αριθμητικό άνοιγμα του φακού.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φωτογράφισης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187624" y="1988838"/>
          <a:ext cx="7200800" cy="4394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647"/>
                <a:gridCol w="2722753"/>
                <a:gridCol w="1800200"/>
                <a:gridCol w="1800200"/>
              </a:tblGrid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α.α</a:t>
                      </a:r>
                      <a:r>
                        <a:rPr lang="el-GR" dirty="0" smtClean="0"/>
                        <a:t>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Κατηγορία φωτογράφισης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Τιμές μεγέθυνσης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Απόσταση εργασίας (</a:t>
                      </a:r>
                      <a:r>
                        <a:rPr lang="en-US" dirty="0" smtClean="0"/>
                        <a:t>mm)</a:t>
                      </a:r>
                      <a:endParaRPr lang="el-GR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Γενική φωτογράφιση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&lt; 0.1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Άπειρο – 1000</a:t>
                      </a:r>
                      <a:endParaRPr lang="el-GR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 up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0.1  -  1.0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 – 10</a:t>
                      </a:r>
                      <a:endParaRPr lang="el-GR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Macro </a:t>
                      </a:r>
                      <a:r>
                        <a:rPr lang="el-GR" dirty="0" smtClean="0"/>
                        <a:t>φωτογραφία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1.0  - 50.0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 – 2</a:t>
                      </a:r>
                      <a:endParaRPr lang="el-GR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Φωτομικρογραφία Μεσαίας μεγέθυνσης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20  - 100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 – 1</a:t>
                      </a:r>
                      <a:endParaRPr lang="el-GR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Φωτομικρογραφία Μεγάλης μεγέθυνσης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50  - 1500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 – 0.1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ΔΙΣΚΟΙ </a:t>
            </a:r>
            <a:r>
              <a:rPr lang="en-US" dirty="0" smtClean="0"/>
              <a:t>Airy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ΔΙΑΚΡΙΤΙΚΟ ΟΡΙΟ</a:t>
            </a:r>
            <a:endParaRPr lang="el-GR" dirty="0"/>
          </a:p>
        </p:txBody>
      </p:sp>
      <p:pic>
        <p:nvPicPr>
          <p:cNvPr id="4098" name="Picture 2" descr="C:\Users\ARAVANTINOS\Desktop\resolutionfigure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86075" y="2540000"/>
            <a:ext cx="3371850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ΒΑΘΟΣ  ΠΕΔΙΟΥ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l-GR" sz="3300" dirty="0" smtClean="0"/>
              <a:t>Το βάθος πεδίου (Β.Π.) στην φωτομικρογραφία δίνεται </a:t>
            </a:r>
          </a:p>
          <a:p>
            <a:pPr lvl="1" algn="ctr">
              <a:buNone/>
            </a:pPr>
            <a:r>
              <a:rPr lang="el-GR" sz="3300" dirty="0" smtClean="0"/>
              <a:t>από την σχέση :</a:t>
            </a:r>
          </a:p>
          <a:p>
            <a:pPr lvl="1">
              <a:buNone/>
            </a:pPr>
            <a:endParaRPr lang="el-GR" sz="3300" dirty="0" smtClean="0"/>
          </a:p>
          <a:p>
            <a:pPr lvl="1" algn="ctr">
              <a:buNone/>
            </a:pPr>
            <a:r>
              <a:rPr lang="el-GR" sz="3300" dirty="0" smtClean="0"/>
              <a:t>(Β.Π.) = λ </a:t>
            </a:r>
            <a:r>
              <a:rPr lang="en-US" sz="3300" dirty="0" smtClean="0"/>
              <a:t>[</a:t>
            </a:r>
            <a:r>
              <a:rPr lang="el-GR" sz="3300" dirty="0" smtClean="0"/>
              <a:t> </a:t>
            </a:r>
            <a:r>
              <a:rPr lang="en-US" sz="3300" dirty="0" smtClean="0"/>
              <a:t>n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 – (A.A.)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 ]</a:t>
            </a:r>
            <a:r>
              <a:rPr lang="en-US" sz="3300" baseline="30000" dirty="0" smtClean="0"/>
              <a:t>1/2</a:t>
            </a:r>
            <a:r>
              <a:rPr lang="en-US" sz="3300" dirty="0" smtClean="0"/>
              <a:t>  / (A.A.)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 = </a:t>
            </a:r>
            <a:r>
              <a:rPr lang="el-GR" sz="3300" dirty="0" smtClean="0"/>
              <a:t>λ / </a:t>
            </a:r>
            <a:r>
              <a:rPr lang="en-US" sz="3300" dirty="0" smtClean="0"/>
              <a:t>(A.A.)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 </a:t>
            </a:r>
          </a:p>
          <a:p>
            <a:pPr lvl="1" algn="ctr">
              <a:buNone/>
            </a:pPr>
            <a:endParaRPr lang="en-US" sz="3300" dirty="0"/>
          </a:p>
          <a:p>
            <a:pPr lvl="1" algn="ctr">
              <a:buNone/>
            </a:pPr>
            <a:r>
              <a:rPr lang="el-GR" sz="3300" dirty="0" smtClean="0"/>
              <a:t>Όπου : (Α.Α.) το αριθμητικό άνοιγμα του αντικειμενικού </a:t>
            </a:r>
          </a:p>
          <a:p>
            <a:pPr lvl="1" algn="ctr">
              <a:buNone/>
            </a:pPr>
            <a:r>
              <a:rPr lang="el-GR" sz="3300" dirty="0" smtClean="0"/>
              <a:t>φακού,</a:t>
            </a:r>
            <a:r>
              <a:rPr lang="en-US" sz="3300" dirty="0" smtClean="0"/>
              <a:t> n </a:t>
            </a:r>
            <a:r>
              <a:rPr lang="el-GR" sz="3300" dirty="0" smtClean="0"/>
              <a:t>ο δείκτης διάθλασης του μέσου  και</a:t>
            </a:r>
          </a:p>
          <a:p>
            <a:pPr lvl="1" algn="ctr">
              <a:buNone/>
            </a:pPr>
            <a:r>
              <a:rPr lang="el-GR" sz="3300" dirty="0" smtClean="0"/>
              <a:t> λ </a:t>
            </a:r>
            <a:r>
              <a:rPr lang="en-US" sz="3300" dirty="0" smtClean="0"/>
              <a:t>: </a:t>
            </a:r>
            <a:r>
              <a:rPr lang="el-GR" sz="3300" dirty="0" smtClean="0"/>
              <a:t>το μήκος κύματος του χρησιμοποιούμενου φωτός .</a:t>
            </a:r>
            <a:r>
              <a:rPr lang="en-US" sz="3300" dirty="0" smtClean="0"/>
              <a:t> </a:t>
            </a:r>
          </a:p>
          <a:p>
            <a:pPr algn="ctr">
              <a:buNone/>
            </a:pPr>
            <a:endParaRPr lang="en-US" baseline="30000" dirty="0"/>
          </a:p>
          <a:p>
            <a:pPr algn="ctr">
              <a:buNone/>
            </a:pPr>
            <a:r>
              <a:rPr lang="en-US" baseline="30000" dirty="0" smtClean="0"/>
              <a:t>  </a:t>
            </a:r>
          </a:p>
          <a:p>
            <a:pPr>
              <a:buNone/>
            </a:pPr>
            <a:r>
              <a:rPr lang="en-US" baseline="30000" dirty="0" smtClean="0"/>
              <a:t>  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ΒΑΘΟΣ  ΠΕΔΙΟΥ</a:t>
            </a:r>
            <a:endParaRPr lang="el-GR" dirty="0"/>
          </a:p>
        </p:txBody>
      </p:sp>
      <p:pic>
        <p:nvPicPr>
          <p:cNvPr id="3074" name="Picture 2" descr="C:\Users\ARAVANTINOS\Desktop\depthoffieldfigure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03848" y="1988840"/>
            <a:ext cx="3024336" cy="4200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ΒΑΘΟΣ  ΕΣΤΙΑΣΗΣ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4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Το Βάθος Εστίασης (Β.Ε.) στην φωτομικρογραφία δίνεται από την σχέση :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 smtClean="0"/>
              <a:t>(Β.Ε.) = (Β.Π.) (Μ)</a:t>
            </a:r>
            <a:r>
              <a:rPr lang="el-GR" baseline="30000" dirty="0" smtClean="0"/>
              <a:t>2</a:t>
            </a:r>
            <a:r>
              <a:rPr lang="el-GR" dirty="0" smtClean="0"/>
              <a:t> 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όπου Μ : η συνολική μεγέθυνση της διάταξης του μικροσκοπίου</a:t>
            </a:r>
          </a:p>
          <a:p>
            <a:pPr algn="ctr">
              <a:buNone/>
            </a:pPr>
            <a:endParaRPr lang="el-GR" baseline="30000" dirty="0"/>
          </a:p>
          <a:p>
            <a:pPr algn="ctr">
              <a:buNone/>
            </a:pPr>
            <a:endParaRPr lang="el-GR" baseline="30000" dirty="0" smtClean="0"/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ΠΙΘΑΝΑ ΣΦΑΛΜΑΤΑ ΚΑΤΑ ΤΗΝ ΦΩΤΟΜΙΚΡΟΓΡΑΦΙΣΗ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13732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Απώλεια οξύτητας ειδώλου (κακή εστίαση, κραδασμοί, κλείδωμα κατόπτρου Φ.Μ.)</a:t>
            </a:r>
          </a:p>
          <a:p>
            <a:r>
              <a:rPr lang="el-GR" dirty="0" smtClean="0"/>
              <a:t>Θολό είδωλο (όχι καθαρές οπτικές επιφάνειες)</a:t>
            </a:r>
          </a:p>
          <a:p>
            <a:r>
              <a:rPr lang="el-GR" dirty="0" smtClean="0"/>
              <a:t>Ανομοιόμορφος φωτισμός (κακή ευθυγράμμιση)</a:t>
            </a:r>
          </a:p>
          <a:p>
            <a:r>
              <a:rPr lang="el-GR" dirty="0" smtClean="0"/>
              <a:t>Μικρή ή μεγάλη αντίθεση</a:t>
            </a:r>
          </a:p>
          <a:p>
            <a:r>
              <a:rPr lang="el-GR" dirty="0" smtClean="0"/>
              <a:t>Χαμηλή ανάλυση (σε υπερβολικές μεγεθύνσεις)</a:t>
            </a:r>
          </a:p>
          <a:p>
            <a:r>
              <a:rPr lang="el-GR" dirty="0" err="1" smtClean="0"/>
              <a:t>Ανεστίαστες</a:t>
            </a:r>
            <a:r>
              <a:rPr lang="el-GR" dirty="0" smtClean="0"/>
              <a:t> κηλίδες (παρουσία κόκκων σκόνης)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ΕΙΔΙΚΕΣ  ΤΕΧΝΙΚΕΣ ΦΩΤΟΜΙΚΡΟΓΡΑΦΙΑΣ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l-GR" dirty="0" smtClean="0"/>
              <a:t>Μέθοδος σκοτεινού πεδίου : οι ακτίνες που φωτίζουν το παρασκεύασμα δεν εισέρχονται στον αντικειμενικό φακό.</a:t>
            </a:r>
          </a:p>
          <a:p>
            <a:r>
              <a:rPr lang="el-GR" dirty="0" smtClean="0"/>
              <a:t>Χρήση πολωμένου φωτός, ύπαρξη ζεύγους πολωτικών φίλτρων με το παρασκεύασμα ανάμεσά τους.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ΦΩΤΙΣΜΟΣ  ΠΑΡΑΣΚΕΥΑΣΜΑΤΟΣ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Το φως που προέρχεται από την επιφάνεια του δείγματος κατανέμεται στην πολύ μεγαλύτερη επιφάνεια του ειδώλου. Έτσι, είναι πάντα απαραίτητος ο ισχυρός φωτισμός του αντικειμένου.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Σωστή ευθυγράμμιση οπτικών στοιχείων.</a:t>
            </a:r>
          </a:p>
          <a:p>
            <a:r>
              <a:rPr lang="el-GR" dirty="0" smtClean="0"/>
              <a:t>Ο κώνος του φωτός να υπερκαλύπτει το άνοιγμα του αντικειμενικού φακού.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ΦΩΤΙΣΜΟΣ  ΠΑΡΑΣΚΕΥΑΣΜΑΤΟΣ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pPr marL="514350" indent="-514350" algn="ctr">
              <a:buNone/>
            </a:pPr>
            <a:r>
              <a:rPr lang="el-GR" dirty="0" smtClean="0"/>
              <a:t>Κατηγορίες φωτισμού στη μικροσκοπία</a:t>
            </a:r>
          </a:p>
          <a:p>
            <a:pPr marL="514350" indent="-514350" algn="ctr">
              <a:buNone/>
            </a:pPr>
            <a:endParaRPr lang="el-GR" dirty="0" smtClean="0"/>
          </a:p>
          <a:p>
            <a:pPr marL="514350" indent="-514350">
              <a:buAutoNum type="arabicPeriod"/>
            </a:pPr>
            <a:r>
              <a:rPr lang="el-GR" dirty="0" smtClean="0"/>
              <a:t>Φωτισμός </a:t>
            </a:r>
            <a:r>
              <a:rPr lang="en-US" dirty="0" smtClean="0"/>
              <a:t>Nelson </a:t>
            </a:r>
            <a:r>
              <a:rPr lang="el-GR" dirty="0" smtClean="0"/>
              <a:t>: Η εστίαση επιτυγχάνεται απ’ ευθείας στο επίπεδο του δείγματος</a:t>
            </a:r>
            <a:r>
              <a:rPr lang="en-US" dirty="0" smtClean="0"/>
              <a:t>.</a:t>
            </a:r>
            <a:endParaRPr lang="el-GR" dirty="0" smtClean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r>
              <a:rPr lang="el-GR" dirty="0" smtClean="0"/>
              <a:t> Φωτισμός </a:t>
            </a:r>
            <a:r>
              <a:rPr lang="en-US" dirty="0" smtClean="0"/>
              <a:t>Kohler </a:t>
            </a:r>
            <a:r>
              <a:rPr lang="el-GR" dirty="0" smtClean="0"/>
              <a:t>: Η εστίαση επιτυγχάνεται στο διάφραγμα του συμπυκνωτή, το διάφραγμα εστιάζεται στο επίπεδο του δείγματος.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ΦΩΤΙΣΤΙΚΕΣ  ΠΗΓΕΣ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Λαμπτήρας πυρακτώσεως (νήμα βολφραμίου)</a:t>
            </a:r>
          </a:p>
          <a:p>
            <a:r>
              <a:rPr lang="el-GR" dirty="0" smtClean="0"/>
              <a:t>Λαμπτήρας  αλογόνου (π.χ. ιωδίου)</a:t>
            </a:r>
          </a:p>
          <a:p>
            <a:r>
              <a:rPr lang="el-GR" dirty="0" smtClean="0"/>
              <a:t>Πηγή βολταϊκού τόξου</a:t>
            </a:r>
          </a:p>
          <a:p>
            <a:r>
              <a:rPr lang="el-GR" dirty="0" smtClean="0"/>
              <a:t>Ατμοί υδρογόνου (μονοχρωματικό για ασπρόμαυρη απεικόνιση)</a:t>
            </a:r>
          </a:p>
          <a:p>
            <a:r>
              <a:rPr lang="el-GR" dirty="0" smtClean="0"/>
              <a:t>Φωτεινή πηγή Ξένου (</a:t>
            </a:r>
            <a:r>
              <a:rPr lang="en-US" dirty="0" smtClean="0"/>
              <a:t>film daylight)</a:t>
            </a:r>
            <a:endParaRPr lang="el-GR" dirty="0" smtClean="0"/>
          </a:p>
          <a:p>
            <a:r>
              <a:rPr lang="el-GR" dirty="0" smtClean="0"/>
              <a:t>Φωτεινή πηγή Ζιρκονίου</a:t>
            </a:r>
          </a:p>
          <a:p>
            <a:r>
              <a:rPr lang="el-GR" dirty="0" smtClean="0"/>
              <a:t>Φως από πηγή </a:t>
            </a:r>
            <a:r>
              <a:rPr lang="en-US" dirty="0" smtClean="0"/>
              <a:t>laser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ΦΩΤΙΣΤΙΚΕΣ  ΠΗΓΕΣ</a:t>
            </a:r>
            <a:endParaRPr lang="el-GR" dirty="0"/>
          </a:p>
        </p:txBody>
      </p:sp>
      <p:pic>
        <p:nvPicPr>
          <p:cNvPr id="2050" name="Picture 2" descr="C:\Users\ARAVANTINOS\Desktop\lightsourcesfigure5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43150" y="2644775"/>
            <a:ext cx="44577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ΟΠΤΙΚΟ  ΜΙΚΡΟΣΚΟΠΙΟ</a:t>
            </a:r>
            <a:endParaRPr lang="el-GR" dirty="0"/>
          </a:p>
        </p:txBody>
      </p:sp>
      <p:pic>
        <p:nvPicPr>
          <p:cNvPr id="1026" name="Picture 2" descr="C:\Users\ARAVANTINOS\Desktop\images[9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4824536" cy="3415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ΦΩΤΕΙΝΟΤΗΤΑ  ΕΙΔΩΛΟΥ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Η φωτεινότητα (ή λαμπρότητα) του σχηματιζόμενου ειδώλου δίνεται από την σχέση : 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Β = (Α</a:t>
            </a:r>
            <a:r>
              <a:rPr lang="en-US" dirty="0" smtClean="0"/>
              <a:t>.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  <a:r>
              <a:rPr lang="el-GR" dirty="0" smtClean="0"/>
              <a:t> / Μ)</a:t>
            </a:r>
            <a:r>
              <a:rPr lang="el-GR" baseline="30000" dirty="0" smtClean="0"/>
              <a:t>2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Όπου Α</a:t>
            </a:r>
            <a:r>
              <a:rPr lang="en-US" dirty="0" smtClean="0"/>
              <a:t>.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  <a:r>
              <a:rPr lang="el-GR" dirty="0" smtClean="0"/>
              <a:t> : το αριθμητικό άνοιγμα και </a:t>
            </a:r>
          </a:p>
          <a:p>
            <a:pPr>
              <a:buNone/>
            </a:pPr>
            <a:r>
              <a:rPr lang="el-GR" dirty="0" smtClean="0"/>
              <a:t>   Μ : η τιμή της μεγέθυνσης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ΧΡΗΣΗ ΦΙΛΤΡΩΝ ΣΤΗ ΦΩΤΟΜΙΚΡΟΓΡΑΦΙΑ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   Τα ανεπιθύμητα χρωματικά αποτελέσματα προέρχονται συνήθως από :</a:t>
            </a:r>
          </a:p>
          <a:p>
            <a:r>
              <a:rPr lang="el-GR" dirty="0" smtClean="0"/>
              <a:t>Διαφορά θερμοκρασίας χρώματος φιλμ (ή αισθητήρα) – φωτιστικής πηγής.</a:t>
            </a:r>
          </a:p>
          <a:p>
            <a:r>
              <a:rPr lang="el-GR" dirty="0" smtClean="0"/>
              <a:t>Χρωματικά σφάλματα της οπτικής διάταξης.</a:t>
            </a:r>
          </a:p>
          <a:p>
            <a:r>
              <a:rPr lang="el-GR" dirty="0" smtClean="0"/>
              <a:t>Μεταβολή στη τάση λειτουργίας της πηγής.</a:t>
            </a:r>
          </a:p>
          <a:p>
            <a:r>
              <a:rPr lang="el-GR" dirty="0" smtClean="0"/>
              <a:t>Παρουσία της </a:t>
            </a:r>
            <a:r>
              <a:rPr lang="en-US" dirty="0" smtClean="0"/>
              <a:t>UV </a:t>
            </a:r>
            <a:r>
              <a:rPr lang="el-GR" dirty="0" smtClean="0"/>
              <a:t>και </a:t>
            </a:r>
            <a:r>
              <a:rPr lang="en-US" dirty="0" smtClean="0"/>
              <a:t>IR</a:t>
            </a:r>
            <a:r>
              <a:rPr lang="el-GR" dirty="0" smtClean="0"/>
              <a:t> ακτινοβολίας.</a:t>
            </a:r>
          </a:p>
          <a:p>
            <a:r>
              <a:rPr lang="el-GR" dirty="0" smtClean="0"/>
              <a:t>Δράση επικολλητικών ουσιών στις πλάκες.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ΧΡΗΣΗ ΦΙΛΤΡΩΝ ΣΤΗ ΦΩΤΟΜΙΚΡΟΓΡΑΦΙΑ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Η χρησιμοποίηση κατάλληλων φίλτρων στη πορεία των </a:t>
            </a:r>
            <a:r>
              <a:rPr lang="el-GR" dirty="0" err="1" smtClean="0"/>
              <a:t>ακτίνων</a:t>
            </a:r>
            <a:r>
              <a:rPr lang="el-GR" dirty="0" smtClean="0"/>
              <a:t> που φωτίζουν το προς φωτογράφιση θέμα περιορίζουν σημαντικά το χρωματικό σφάλμα.</a:t>
            </a:r>
          </a:p>
          <a:p>
            <a:pPr algn="ctr">
              <a:buNone/>
            </a:pPr>
            <a:r>
              <a:rPr lang="el-GR" dirty="0" smtClean="0"/>
              <a:t>Κατηγορίες Φίλτρων :</a:t>
            </a:r>
          </a:p>
          <a:p>
            <a:pPr>
              <a:buNone/>
            </a:pPr>
            <a:r>
              <a:rPr lang="el-GR" dirty="0" smtClean="0"/>
              <a:t>    1. Έγχρωμα φίλτρα ή φίλτρα ισορροπίας</a:t>
            </a:r>
          </a:p>
          <a:p>
            <a:pPr>
              <a:buNone/>
            </a:pPr>
            <a:r>
              <a:rPr lang="el-GR" dirty="0" smtClean="0"/>
              <a:t>    2. Φίλτρα ουδέτερης πυκνότητας</a:t>
            </a:r>
          </a:p>
          <a:p>
            <a:pPr>
              <a:buNone/>
            </a:pPr>
            <a:r>
              <a:rPr lang="el-GR" dirty="0" smtClean="0"/>
              <a:t>    3. Φίλτρα απορρόφησης θερμότητας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 Έγχρωμα  Φίλτρα Ισορροπίας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Φίλτρα Μετατροπής (</a:t>
            </a:r>
            <a:r>
              <a:rPr lang="en-US" dirty="0" smtClean="0"/>
              <a:t>Conversion Filters)</a:t>
            </a:r>
          </a:p>
          <a:p>
            <a:pPr>
              <a:buNone/>
            </a:pPr>
            <a:r>
              <a:rPr lang="el-GR" sz="2400" dirty="0" smtClean="0"/>
              <a:t>      Αύξηση</a:t>
            </a:r>
            <a:r>
              <a:rPr lang="en-US" sz="2400" dirty="0" smtClean="0"/>
              <a:t> T (Kelvin) </a:t>
            </a:r>
            <a:r>
              <a:rPr lang="el-GR" sz="2400" dirty="0" smtClean="0"/>
              <a:t>Μπλε, σειρά : 80 (</a:t>
            </a:r>
            <a:r>
              <a:rPr lang="en-US" sz="2400" dirty="0" smtClean="0"/>
              <a:t>A,B,C,D)</a:t>
            </a:r>
          </a:p>
          <a:p>
            <a:pPr>
              <a:buNone/>
            </a:pPr>
            <a:r>
              <a:rPr lang="el-GR" sz="2400" dirty="0" smtClean="0"/>
              <a:t>      Μείωση </a:t>
            </a:r>
            <a:r>
              <a:rPr lang="en-US" sz="2400" dirty="0" smtClean="0"/>
              <a:t>T (Kelvin)</a:t>
            </a:r>
            <a:r>
              <a:rPr lang="el-GR" sz="2400" dirty="0" smtClean="0"/>
              <a:t> Κίτρινα, σειρά 85 (</a:t>
            </a:r>
            <a:r>
              <a:rPr lang="en-US" sz="2400" dirty="0" smtClean="0"/>
              <a:t>C,B)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π.χ. φίλτρο </a:t>
            </a:r>
            <a:r>
              <a:rPr lang="en-US" sz="2400" dirty="0" smtClean="0"/>
              <a:t>80 A (+2300 K),</a:t>
            </a:r>
            <a:r>
              <a:rPr lang="el-GR" sz="2400" dirty="0" smtClean="0"/>
              <a:t> φίλτρο</a:t>
            </a:r>
            <a:r>
              <a:rPr lang="en-US" sz="2400" dirty="0" smtClean="0"/>
              <a:t> 85 B (- 2300 K).</a:t>
            </a:r>
          </a:p>
          <a:p>
            <a:r>
              <a:rPr lang="el-GR" dirty="0" smtClean="0"/>
              <a:t>Φίλτρα Ισορροπίας (</a:t>
            </a:r>
            <a:r>
              <a:rPr lang="en-US" dirty="0" smtClean="0"/>
              <a:t> Light Balancing Filters)</a:t>
            </a:r>
          </a:p>
          <a:p>
            <a:pPr>
              <a:buNone/>
            </a:pPr>
            <a:r>
              <a:rPr lang="el-GR" sz="2400" dirty="0" smtClean="0"/>
              <a:t>     Αύξηση</a:t>
            </a:r>
            <a:r>
              <a:rPr lang="en-US" sz="2400" dirty="0" smtClean="0"/>
              <a:t> T</a:t>
            </a:r>
            <a:r>
              <a:rPr lang="el-GR" sz="2400" dirty="0" smtClean="0"/>
              <a:t> </a:t>
            </a:r>
            <a:r>
              <a:rPr lang="en-US" sz="2400" dirty="0" smtClean="0"/>
              <a:t>(Kelvin) </a:t>
            </a:r>
            <a:r>
              <a:rPr lang="el-GR" sz="2400" dirty="0" smtClean="0"/>
              <a:t>Μπλε, σειρά : 8</a:t>
            </a:r>
            <a:r>
              <a:rPr lang="en-US" sz="2400" dirty="0" smtClean="0"/>
              <a:t>2</a:t>
            </a:r>
            <a:r>
              <a:rPr lang="el-GR" sz="2400" dirty="0" smtClean="0"/>
              <a:t> (</a:t>
            </a:r>
            <a:r>
              <a:rPr lang="en-US" sz="2400" dirty="0" smtClean="0"/>
              <a:t>A,B,C)</a:t>
            </a:r>
          </a:p>
          <a:p>
            <a:pPr>
              <a:buNone/>
            </a:pPr>
            <a:r>
              <a:rPr lang="el-GR" sz="2400" dirty="0" smtClean="0"/>
              <a:t>     Μείωση </a:t>
            </a:r>
            <a:r>
              <a:rPr lang="en-US" sz="2400" dirty="0" smtClean="0"/>
              <a:t>T (Kelvin)</a:t>
            </a:r>
            <a:r>
              <a:rPr lang="el-GR" sz="2400" dirty="0" smtClean="0"/>
              <a:t> Κίτρινα, σειρά 8</a:t>
            </a:r>
            <a:r>
              <a:rPr lang="en-US" sz="2400" dirty="0" smtClean="0"/>
              <a:t>1</a:t>
            </a:r>
            <a:r>
              <a:rPr lang="el-GR" sz="2400" dirty="0" smtClean="0"/>
              <a:t> (</a:t>
            </a:r>
            <a:r>
              <a:rPr lang="en-US" sz="2400" dirty="0" smtClean="0"/>
              <a:t>A,B,C,D,F)</a:t>
            </a:r>
          </a:p>
          <a:p>
            <a:r>
              <a:rPr lang="el-GR" dirty="0" smtClean="0"/>
              <a:t>Φίλτρα Αντιστάθμισης</a:t>
            </a:r>
            <a:r>
              <a:rPr lang="en-US" dirty="0" smtClean="0"/>
              <a:t> (CC : Color Compensating F) </a:t>
            </a:r>
            <a:endParaRPr lang="el-GR" dirty="0" smtClean="0"/>
          </a:p>
          <a:p>
            <a:pPr>
              <a:buNone/>
            </a:pPr>
            <a:r>
              <a:rPr lang="el-GR" sz="2400" dirty="0" smtClean="0"/>
              <a:t>     Απορροφούν τις ακτινοβολίες από συγκεκριμένες περιοχές του ηλεκτρομαγνητικού φάσματος.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ΠΙΝΑΚΑΣ  ΦΙΛΤΡΩΝ </a:t>
            </a:r>
            <a:br>
              <a:rPr lang="el-GR" dirty="0" smtClean="0"/>
            </a:br>
            <a:r>
              <a:rPr lang="el-GR" dirty="0" smtClean="0"/>
              <a:t>ΧΡΩΜΑΤΙΚΗΣ ΔΙΟΡΘΩΣΗΣ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99593" y="2132856"/>
          <a:ext cx="7344816" cy="4072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11"/>
                <a:gridCol w="2596507"/>
                <a:gridCol w="2060749"/>
                <a:gridCol w="2060749"/>
              </a:tblGrid>
              <a:tr h="678272"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α.α</a:t>
                      </a:r>
                      <a:r>
                        <a:rPr lang="el-GR" dirty="0" smtClean="0"/>
                        <a:t>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Χρώμα που χρειάζεται </a:t>
                      </a:r>
                    </a:p>
                    <a:p>
                      <a:pPr algn="ctr"/>
                      <a:r>
                        <a:rPr lang="el-GR" dirty="0" smtClean="0"/>
                        <a:t>να  μειωθεί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Χρώμα Αντιστάθμισης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Φίλτρο που χρησιμοποιείται</a:t>
                      </a:r>
                      <a:endParaRPr lang="el-GR" dirty="0"/>
                    </a:p>
                  </a:txBody>
                  <a:tcPr/>
                </a:tc>
              </a:tr>
              <a:tr h="49598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CCY</a:t>
                      </a:r>
                      <a:endParaRPr lang="el-GR" dirty="0"/>
                    </a:p>
                  </a:txBody>
                  <a:tcPr/>
                </a:tc>
              </a:tr>
              <a:tr h="49598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CCR</a:t>
                      </a:r>
                      <a:endParaRPr lang="el-GR" dirty="0"/>
                    </a:p>
                  </a:txBody>
                  <a:tcPr/>
                </a:tc>
              </a:tr>
              <a:tr h="49598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Magenta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CCM</a:t>
                      </a:r>
                      <a:endParaRPr lang="el-GR" dirty="0"/>
                    </a:p>
                  </a:txBody>
                  <a:tcPr/>
                </a:tc>
              </a:tr>
              <a:tr h="49598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CCB</a:t>
                      </a:r>
                      <a:endParaRPr lang="el-GR" dirty="0"/>
                    </a:p>
                  </a:txBody>
                  <a:tcPr/>
                </a:tc>
              </a:tr>
              <a:tr h="49598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CCC</a:t>
                      </a:r>
                      <a:endParaRPr lang="el-GR" dirty="0"/>
                    </a:p>
                  </a:txBody>
                  <a:tcPr/>
                </a:tc>
              </a:tr>
              <a:tr h="67827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Magenta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CCG</a:t>
                      </a:r>
                    </a:p>
                    <a:p>
                      <a:pPr algn="ctr"/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Φίλτρα Ουδέτερης Πυκνότητας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Τα φίλτρα ουδέτερης πυκνότητας (</a:t>
            </a:r>
            <a:r>
              <a:rPr lang="en-US" dirty="0" smtClean="0"/>
              <a:t>ND : Neutral Density) </a:t>
            </a:r>
            <a:r>
              <a:rPr lang="el-GR" dirty="0" smtClean="0"/>
              <a:t>είναι χρώματος γκρι (ουδέτερη απόχρωση) και έτσι με τη δράση τους μειώνουν την συνολική φωτεινότητα του θέματος χωρίς να επηρεάζουν τη σχετική χρωματική ισορροπία.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3. Φίλτρα Απορρόφησης Θερμότητας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Η παρουσία Υπέρυθρης Ακτινοβολίας (</a:t>
            </a:r>
            <a:r>
              <a:rPr lang="en-US" dirty="0" smtClean="0"/>
              <a:t>IR) </a:t>
            </a:r>
            <a:r>
              <a:rPr lang="el-GR" dirty="0" smtClean="0"/>
              <a:t>εμφανίζεται ως θερμότητα που απειλεί το δείγμα αλλά και τα ευαίσθητα οπτικά μέρη του μικροσκοπίου. </a:t>
            </a:r>
          </a:p>
          <a:p>
            <a:pPr>
              <a:buNone/>
            </a:pPr>
            <a:r>
              <a:rPr lang="el-GR" dirty="0" smtClean="0"/>
              <a:t>    Τα συγκεκριμένα φίλτρα απορροφούν σημαντικά ποσά από την ανεπιθύμητη υπέρυθρη ακτινοβολία.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ΣΤΕΡΕΟ – </a:t>
            </a:r>
            <a:r>
              <a:rPr lang="en-US" dirty="0" smtClean="0"/>
              <a:t>CONFOCAL </a:t>
            </a:r>
            <a:r>
              <a:rPr lang="el-GR" dirty="0" smtClean="0"/>
              <a:t> ΜΙΚΡΟΣΚΟΠΙΟ</a:t>
            </a:r>
            <a:endParaRPr lang="el-GR" dirty="0"/>
          </a:p>
        </p:txBody>
      </p:sp>
      <p:pic>
        <p:nvPicPr>
          <p:cNvPr id="5" name="Picture 2" descr="C:\Users\ARAVANTINOS\Desktop\GetAttachment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3096344" cy="2215732"/>
          </a:xfrm>
          <a:prstGeom prst="rect">
            <a:avLst/>
          </a:prstGeom>
          <a:noFill/>
        </p:spPr>
      </p:pic>
      <p:pic>
        <p:nvPicPr>
          <p:cNvPr id="6" name="Picture 3" descr="C:\Users\ARAVANTINOS\Desktop\GetAttachment[1]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92896"/>
            <a:ext cx="2520280" cy="2488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ΑΡΧΕΙΟ  ΦΩΤΟΜΙΚΡΟΓΡΑΦΙΑΣ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Παρασκεύασμα :</a:t>
            </a:r>
          </a:p>
          <a:p>
            <a:r>
              <a:rPr lang="el-GR" dirty="0" smtClean="0"/>
              <a:t>Ημερομηνία λήψης :</a:t>
            </a:r>
          </a:p>
          <a:p>
            <a:r>
              <a:rPr lang="el-GR" dirty="0" smtClean="0"/>
              <a:t>Χρωματισμός :</a:t>
            </a:r>
          </a:p>
          <a:p>
            <a:r>
              <a:rPr lang="el-GR" dirty="0" smtClean="0"/>
              <a:t>Αντικειμενικός / Προσοφθάλμιος :</a:t>
            </a:r>
          </a:p>
          <a:p>
            <a:r>
              <a:rPr lang="el-GR" dirty="0" smtClean="0"/>
              <a:t>Απόσταση εργασίας :</a:t>
            </a:r>
          </a:p>
          <a:p>
            <a:r>
              <a:rPr lang="el-GR" dirty="0" smtClean="0"/>
              <a:t>Μεγέθυνση :</a:t>
            </a:r>
          </a:p>
          <a:p>
            <a:r>
              <a:rPr lang="el-GR" dirty="0" smtClean="0"/>
              <a:t>Φωτογραφική Μηχανή :</a:t>
            </a:r>
          </a:p>
          <a:p>
            <a:r>
              <a:rPr lang="el-GR" dirty="0" smtClean="0"/>
              <a:t>Φωτιστική πηγή / Κατηγορία φίλτρου:</a:t>
            </a:r>
          </a:p>
          <a:p>
            <a:r>
              <a:rPr lang="el-GR" dirty="0" smtClean="0"/>
              <a:t>Χρόνος έκθεσης :</a:t>
            </a:r>
          </a:p>
          <a:p>
            <a:r>
              <a:rPr lang="el-GR" dirty="0" smtClean="0"/>
              <a:t>Παρατηρήσεις :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ΜΕΓΕΘΥΝΣΗ  ΜΙΚΡΟΣΚΟΠΙΟΥ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Η μεγέθυνση με χρήση διαφόρων οπτικών οργάνων (π.χ. μικροσκόπιο) δεν πρέπει να είναι αυτοσκοπός. </a:t>
            </a:r>
          </a:p>
          <a:p>
            <a:pPr>
              <a:buNone/>
            </a:pPr>
            <a:r>
              <a:rPr lang="el-GR" dirty="0" smtClean="0"/>
              <a:t>   Ο τελικός στόχος είναι η αναγνώριση των λεπτομερειών του παρατηρούμενου αντικειμένου. Αυτή η δυνατότητα διάκρισης των λεπτομερειών ονομάζεται διακριτική ικανότητα.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ΟΠΤΙΚΟ  ΜΙΚΡΟΣΚΟΠΙΟ</a:t>
            </a:r>
            <a:endParaRPr lang="el-GR" dirty="0"/>
          </a:p>
        </p:txBody>
      </p:sp>
      <p:pic>
        <p:nvPicPr>
          <p:cNvPr id="2050" name="Picture 2" descr="C:\Users\ARAVANTINOS\Desktop\images[7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783" y="2362947"/>
            <a:ext cx="2385439" cy="3168352"/>
          </a:xfrm>
          <a:prstGeom prst="rect">
            <a:avLst/>
          </a:prstGeom>
          <a:noFill/>
        </p:spPr>
      </p:pic>
      <p:pic>
        <p:nvPicPr>
          <p:cNvPr id="2051" name="Picture 3" descr="C:\Users\ARAVANTINOS\Desktop\bh2cutaway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420888"/>
            <a:ext cx="248888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ΚΕΝΗ  ΜΕΓΕΘΥΝΣΗ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   Μεγεθύνσεις μεγαλύτερες από την αναγκαία (ή ωφέλιμη) λέγονται «κενές μεγεθύνσεις». Αυξάνουν τις διαστάσεις των ειδώλων στον ανθρώπινο αμφιβληστροειδή χωρίς όμως να βελτιώνουν ταυτόχρονα και το διακριτικό του όριο.</a:t>
            </a:r>
          </a:p>
          <a:p>
            <a:pPr>
              <a:buNone/>
            </a:pPr>
            <a:r>
              <a:rPr lang="el-GR" dirty="0" smtClean="0"/>
              <a:t>    Η αναγκαία μεγέθυνση ενός οπτικού μικροσκοπίου με αριθμητικό άνοιγμα Α.Α. δίνεται από την σχέση : Μ=</a:t>
            </a:r>
            <a:r>
              <a:rPr lang="en-US" dirty="0" smtClean="0"/>
              <a:t>{</a:t>
            </a:r>
            <a:r>
              <a:rPr lang="el-GR" dirty="0" smtClean="0"/>
              <a:t>500</a:t>
            </a:r>
            <a:r>
              <a:rPr lang="en-US" dirty="0" smtClean="0"/>
              <a:t> - 1000} </a:t>
            </a:r>
            <a:r>
              <a:rPr lang="el-GR" dirty="0" smtClean="0"/>
              <a:t>(Α.Α.).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ΔΙΑΜΟΡΦΩΣΗ  ΟΠΤΙΚΟΥ  ΣΗΜΑΤΟΣ</a:t>
            </a:r>
            <a:endParaRPr lang="el-GR" dirty="0"/>
          </a:p>
        </p:txBody>
      </p:sp>
      <p:pic>
        <p:nvPicPr>
          <p:cNvPr id="4" name="Picture 5" descr="C:\Users\ARAVANTINOS\Desktop\GetAttachment[1]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2808312" cy="2826086"/>
          </a:xfrm>
          <a:prstGeom prst="rect">
            <a:avLst/>
          </a:prstGeom>
          <a:noFill/>
        </p:spPr>
      </p:pic>
      <p:pic>
        <p:nvPicPr>
          <p:cNvPr id="29698" name="Picture 2" descr="C:\Users\ARAVANTINOS\Desktop\GetAttachment[1]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3528392" cy="1901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ΔΙΠΛΟ - ΔΙΑΘΛΑΣΤΙΚΟΤΗΤΑ </a:t>
            </a:r>
            <a:endParaRPr lang="el-GR" dirty="0"/>
          </a:p>
        </p:txBody>
      </p:sp>
      <p:pic>
        <p:nvPicPr>
          <p:cNvPr id="1026" name="Picture 2" descr="C:\Users\ARAVANTINOS\Desktop\250px-Rays_passing_through_birefringent_material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20888"/>
            <a:ext cx="2381250" cy="2476500"/>
          </a:xfrm>
          <a:prstGeom prst="rect">
            <a:avLst/>
          </a:prstGeom>
          <a:noFill/>
        </p:spPr>
      </p:pic>
      <p:pic>
        <p:nvPicPr>
          <p:cNvPr id="1027" name="Picture 3" descr="C:\Users\ARAVANTINOS\Desktop\250px-Birefringence_Stress_Plastic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772816"/>
            <a:ext cx="3175000" cy="2120900"/>
          </a:xfrm>
          <a:prstGeom prst="rect">
            <a:avLst/>
          </a:prstGeom>
          <a:noFill/>
        </p:spPr>
      </p:pic>
      <p:pic>
        <p:nvPicPr>
          <p:cNvPr id="6" name="Picture 2" descr="C:\Users\ARAVANTINOS\Desktop\images[3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149080"/>
            <a:ext cx="288403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ΠΟΛΩΤΙΚΟ  ΜΙΚΡΟΣΚΟΠΙΟ</a:t>
            </a:r>
            <a:endParaRPr lang="el-GR" dirty="0"/>
          </a:p>
        </p:txBody>
      </p:sp>
      <p:pic>
        <p:nvPicPr>
          <p:cNvPr id="1026" name="Picture 2" descr="C:\Users\ARAVANTINOS\Desktop\images[7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59832" y="2348880"/>
            <a:ext cx="3653820" cy="304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ΠΟΛΩΤΙΚΟ  ΜΙΚΡΟΣΚΟΠΙΟ  </a:t>
            </a:r>
            <a:br>
              <a:rPr lang="el-GR" dirty="0" smtClean="0"/>
            </a:br>
            <a:r>
              <a:rPr lang="el-GR" dirty="0" smtClean="0"/>
              <a:t>( ΕΙΚΟΝΕΣ )</a:t>
            </a:r>
            <a:endParaRPr lang="el-GR" dirty="0"/>
          </a:p>
        </p:txBody>
      </p:sp>
      <p:pic>
        <p:nvPicPr>
          <p:cNvPr id="2050" name="Picture 2" descr="C:\Users\ARAVANTINOS\Desktop\imagesCAYRBS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2152650" cy="2124075"/>
          </a:xfrm>
          <a:prstGeom prst="rect">
            <a:avLst/>
          </a:prstGeom>
          <a:noFill/>
        </p:spPr>
      </p:pic>
      <p:pic>
        <p:nvPicPr>
          <p:cNvPr id="2051" name="Picture 3" descr="C:\Users\ARAVANTINOS\Desktop\imagesCARBH5D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21088"/>
            <a:ext cx="2921636" cy="1944216"/>
          </a:xfrm>
          <a:prstGeom prst="rect">
            <a:avLst/>
          </a:prstGeom>
          <a:noFill/>
        </p:spPr>
      </p:pic>
      <p:pic>
        <p:nvPicPr>
          <p:cNvPr id="3075" name="Picture 3" descr="C:\Users\ARAVANTINOS\Desktop\imagesCA0TN8H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293096"/>
            <a:ext cx="2466975" cy="1847850"/>
          </a:xfrm>
          <a:prstGeom prst="rect">
            <a:avLst/>
          </a:prstGeom>
          <a:noFill/>
        </p:spPr>
      </p:pic>
      <p:pic>
        <p:nvPicPr>
          <p:cNvPr id="3" name="Picture 2" descr="C:\Users\ARAVANTINOS\Desktop\220px-Fluorescent_uric_acid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060848"/>
            <a:ext cx="259228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ΠΗΓΕΣ  ΔΙΑΔΙΚΤΥΟΥ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www.microscopyu.com/smallword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www.zeiss-campus.magnet.fsu.edu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Κατηγορίες Σύγχρονων </a:t>
            </a:r>
            <a:br>
              <a:rPr lang="el-GR" dirty="0" smtClean="0"/>
            </a:br>
            <a:r>
              <a:rPr lang="el-GR" dirty="0" smtClean="0"/>
              <a:t>Οπτικών Μικροσκοπίων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Μονοφθάλμιο</a:t>
            </a:r>
            <a:r>
              <a:rPr lang="el-GR" dirty="0" smtClean="0"/>
              <a:t> οπτικό μικροσκόπιο</a:t>
            </a:r>
          </a:p>
          <a:p>
            <a:r>
              <a:rPr lang="el-GR" dirty="0" smtClean="0"/>
              <a:t>Στερεοσκοπικό μικροσκόπιο</a:t>
            </a:r>
          </a:p>
          <a:p>
            <a:r>
              <a:rPr lang="el-GR" dirty="0" smtClean="0"/>
              <a:t>Πολωτικό μικροσκόπιο</a:t>
            </a:r>
          </a:p>
          <a:p>
            <a:r>
              <a:rPr lang="el-GR" dirty="0" smtClean="0"/>
              <a:t>Μικροσκόπιο αντίθεσης φάσεων</a:t>
            </a:r>
          </a:p>
          <a:p>
            <a:r>
              <a:rPr lang="el-GR" dirty="0" smtClean="0"/>
              <a:t>Αντεστραμμένο μικροσκόπιο</a:t>
            </a:r>
          </a:p>
          <a:p>
            <a:r>
              <a:rPr lang="el-GR" dirty="0" smtClean="0"/>
              <a:t>Μικροσκόπιο σκοτεινού πεδίου</a:t>
            </a:r>
          </a:p>
          <a:p>
            <a:r>
              <a:rPr lang="el-GR" dirty="0" smtClean="0"/>
              <a:t>Μικροσκόπιο φθορισμού</a:t>
            </a:r>
          </a:p>
          <a:p>
            <a:r>
              <a:rPr lang="el-GR" dirty="0" err="1" smtClean="0"/>
              <a:t>Συνεστιακό</a:t>
            </a:r>
            <a:r>
              <a:rPr lang="el-GR" dirty="0" smtClean="0"/>
              <a:t> μικροσκόπιο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ΣΤΕΡΕΟ ΜΙΚΡΟΣΚΟΠΙΟ</a:t>
            </a:r>
            <a:endParaRPr lang="el-GR" dirty="0"/>
          </a:p>
        </p:txBody>
      </p:sp>
      <p:pic>
        <p:nvPicPr>
          <p:cNvPr id="2050" name="Picture 2" descr="C:\Users\ARAVANTINOS\Desktop\GetAttachment[2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2808312" cy="2958090"/>
          </a:xfrm>
          <a:prstGeom prst="rect">
            <a:avLst/>
          </a:prstGeom>
          <a:noFill/>
        </p:spPr>
      </p:pic>
      <p:sp>
        <p:nvSpPr>
          <p:cNvPr id="2052" name="AutoShape 4" descr="Λήψη modulatio...jpg (25,0 ΚΒ)"/>
          <p:cNvSpPr>
            <a:spLocks noChangeAspect="1" noChangeArrowheads="1"/>
          </p:cNvSpPr>
          <p:nvPr/>
        </p:nvSpPr>
        <p:spPr bwMode="auto">
          <a:xfrm>
            <a:off x="63500" y="-723900"/>
            <a:ext cx="1504950" cy="1514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4" name="Picture 6" descr="C:\Users\ARAVANTINOS\Desktop\GetAttachment[1]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3312368" cy="278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Οπτικές Διατάξεις για Φωτομικρογραφία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Στήριξη απλής μηχανής </a:t>
            </a:r>
            <a:r>
              <a:rPr lang="en-US" dirty="0" smtClean="0"/>
              <a:t>Compact</a:t>
            </a:r>
          </a:p>
          <a:p>
            <a:r>
              <a:rPr lang="el-GR" dirty="0" smtClean="0"/>
              <a:t>Μηχανές </a:t>
            </a:r>
            <a:r>
              <a:rPr lang="en-US" dirty="0" smtClean="0"/>
              <a:t>SLR</a:t>
            </a:r>
            <a:r>
              <a:rPr lang="el-GR" dirty="0" smtClean="0"/>
              <a:t> με εναλλακτικούς φακούς</a:t>
            </a:r>
          </a:p>
          <a:p>
            <a:r>
              <a:rPr lang="el-GR" dirty="0" smtClean="0"/>
              <a:t>Ειδικές διατάξεις για συγκεκριμένες χρήσεις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Μηχανές </a:t>
            </a:r>
            <a:r>
              <a:rPr lang="en-US" dirty="0" smtClean="0"/>
              <a:t>compact </a:t>
            </a:r>
            <a:r>
              <a:rPr lang="el-GR" dirty="0" smtClean="0"/>
              <a:t>με σταθερά προσαρμοσμένους φακούς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Εστίαση στο άπειρο</a:t>
            </a:r>
          </a:p>
          <a:p>
            <a:r>
              <a:rPr lang="el-GR" dirty="0" smtClean="0"/>
              <a:t>Μέγιστο δυνατό διάφραγμα</a:t>
            </a:r>
          </a:p>
          <a:p>
            <a:r>
              <a:rPr lang="el-GR" dirty="0" smtClean="0"/>
              <a:t>Εύρεση περιοχή εστίασης</a:t>
            </a:r>
          </a:p>
          <a:p>
            <a:r>
              <a:rPr lang="el-GR" dirty="0" smtClean="0"/>
              <a:t>Εξάλειψη παρείσακτου φωτισμού</a:t>
            </a:r>
          </a:p>
          <a:p>
            <a:r>
              <a:rPr lang="el-GR" dirty="0" smtClean="0"/>
              <a:t>Πειραματικός ο προσδιορισμός του σημείου εστίασης</a:t>
            </a:r>
          </a:p>
          <a:p>
            <a:r>
              <a:rPr lang="el-GR" dirty="0" smtClean="0"/>
              <a:t>Μηχανισμός σταθερής στήριξης μηχανής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Στήριξη μηχανής </a:t>
            </a:r>
            <a:r>
              <a:rPr lang="en-US" dirty="0" smtClean="0"/>
              <a:t>Compact</a:t>
            </a:r>
            <a:endParaRPr lang="el-GR" dirty="0"/>
          </a:p>
        </p:txBody>
      </p:sp>
      <p:pic>
        <p:nvPicPr>
          <p:cNvPr id="5122" name="Picture 2" descr="C:\Users\ARAVANTINOS\Desktop\imagesCAXC7UT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20888"/>
            <a:ext cx="4032448" cy="317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614</TotalTime>
  <Words>1255</Words>
  <Application>Microsoft Office PowerPoint</Application>
  <PresentationFormat>Προβολή στην οθόνη (4:3)</PresentationFormat>
  <Paragraphs>239</Paragraphs>
  <Slides>45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45</vt:i4>
      </vt:variant>
    </vt:vector>
  </HeadingPairs>
  <TitlesOfParts>
    <vt:vector size="46" baseType="lpstr">
      <vt:lpstr>Ζωντάνια</vt:lpstr>
      <vt:lpstr>ΦΩΤΟ  ΜΙΚΡΟΓΡΑΦΙΑ</vt:lpstr>
      <vt:lpstr>Κατηγορίες φωτογράφισης</vt:lpstr>
      <vt:lpstr>ΟΠΤΙΚΟ  ΜΙΚΡΟΣΚΟΠΙΟ</vt:lpstr>
      <vt:lpstr>ΟΠΤΙΚΟ  ΜΙΚΡΟΣΚΟΠΙΟ</vt:lpstr>
      <vt:lpstr>Κατηγορίες Σύγχρονων  Οπτικών Μικροσκοπίων</vt:lpstr>
      <vt:lpstr>ΣΤΕΡΕΟ ΜΙΚΡΟΣΚΟΠΙΟ</vt:lpstr>
      <vt:lpstr>Οπτικές Διατάξεις για Φωτομικρογραφία</vt:lpstr>
      <vt:lpstr>Μηχανές compact με σταθερά προσαρμοσμένους φακούς</vt:lpstr>
      <vt:lpstr>Στήριξη μηχανής Compact</vt:lpstr>
      <vt:lpstr>Μηχανές SLR με  εναλλακτικούς φακούς </vt:lpstr>
      <vt:lpstr>Στήριξη  σώματος μηχανής SLR </vt:lpstr>
      <vt:lpstr>Συνδεσμολογία πειραματικής διάταξης </vt:lpstr>
      <vt:lpstr>Ειδικές μηχανές φωτομικρογράφισης, μηχανές φυσούνας, μεγάλου φορμά</vt:lpstr>
      <vt:lpstr>ΑΝΤΙΚΕΙΜΕΝΙΚΟΣ  ΦΑΚΟΣ</vt:lpstr>
      <vt:lpstr>ΧΑΡΑΚΤΗΡΙΣΤΙΚΑ   ANTIKEIMENIKOY ΦΑΚΟΥ</vt:lpstr>
      <vt:lpstr>ΑΡΙΘΜΗΤΙΚΟ  ΑΝΟΙΓΜΑ ΑΝΤΙΚΕΙΜΕΝΙΚΟΥ  ΦΑΚΟΥ</vt:lpstr>
      <vt:lpstr>ΑΡΙΘΜΗΤΙΚΟ  ΑΝΟΙΓΜΑ ΑΝΤΙΚΕΙΜΕΝΙΚΟΥ  ΦΑΚΟΥ</vt:lpstr>
      <vt:lpstr>ΔΙΑΚΡΙΤΙΚΟ ΟΡΙΟ -   ΔΙΑΚΡΙΤΙΚΗ ΙΚΑΝΟΤΗΤΑ</vt:lpstr>
      <vt:lpstr>ΔΙΑΚΡΙΤΙΚΟ ΟΡΙΟ  ΑΝΤΙΚΕΙΜΕΝΙΚΟΥ ΦΑΚΟΥ</vt:lpstr>
      <vt:lpstr>ΔΙΣΚΟΙ Airy, ΔΙΑΚΡΙΤΙΚΟ ΟΡΙΟ</vt:lpstr>
      <vt:lpstr>ΒΑΘΟΣ  ΠΕΔΙΟΥ</vt:lpstr>
      <vt:lpstr>ΒΑΘΟΣ  ΠΕΔΙΟΥ</vt:lpstr>
      <vt:lpstr>ΒΑΘΟΣ  ΕΣΤΙΑΣΗΣ</vt:lpstr>
      <vt:lpstr>ΠΙΘΑΝΑ ΣΦΑΛΜΑΤΑ ΚΑΤΑ ΤΗΝ ΦΩΤΟΜΙΚΡΟΓΡΑΦΙΣΗ</vt:lpstr>
      <vt:lpstr>ΕΙΔΙΚΕΣ  ΤΕΧΝΙΚΕΣ ΦΩΤΟΜΙΚΡΟΓΡΑΦΙΑΣ</vt:lpstr>
      <vt:lpstr>ΦΩΤΙΣΜΟΣ  ΠΑΡΑΣΚΕΥΑΣΜΑΤΟΣ</vt:lpstr>
      <vt:lpstr>ΦΩΤΙΣΜΟΣ  ΠΑΡΑΣΚΕΥΑΣΜΑΤΟΣ</vt:lpstr>
      <vt:lpstr>ΦΩΤΙΣΤΙΚΕΣ  ΠΗΓΕΣ</vt:lpstr>
      <vt:lpstr>ΦΩΤΙΣΤΙΚΕΣ  ΠΗΓΕΣ</vt:lpstr>
      <vt:lpstr>ΦΩΤΕΙΝΟΤΗΤΑ  ΕΙΔΩΛΟΥ</vt:lpstr>
      <vt:lpstr>ΧΡΗΣΗ ΦΙΛΤΡΩΝ ΣΤΗ ΦΩΤΟΜΙΚΡΟΓΡΑΦΙΑ</vt:lpstr>
      <vt:lpstr>ΧΡΗΣΗ ΦΙΛΤΡΩΝ ΣΤΗ ΦΩΤΟΜΙΚΡΟΓΡΑΦΙΑ</vt:lpstr>
      <vt:lpstr>1. Έγχρωμα  Φίλτρα Ισορροπίας</vt:lpstr>
      <vt:lpstr>ΠΙΝΑΚΑΣ  ΦΙΛΤΡΩΝ  ΧΡΩΜΑΤΙΚΗΣ ΔΙΟΡΘΩΣΗΣ</vt:lpstr>
      <vt:lpstr>2. Φίλτρα Ουδέτερης Πυκνότητας</vt:lpstr>
      <vt:lpstr>3. Φίλτρα Απορρόφησης Θερμότητας</vt:lpstr>
      <vt:lpstr>ΣΤΕΡΕΟ – CONFOCAL  ΜΙΚΡΟΣΚΟΠΙΟ</vt:lpstr>
      <vt:lpstr>ΑΡΧΕΙΟ  ΦΩΤΟΜΙΚΡΟΓΡΑΦΙΑΣ</vt:lpstr>
      <vt:lpstr>ΜΕΓΕΘΥΝΣΗ  ΜΙΚΡΟΣΚΟΠΙΟΥ</vt:lpstr>
      <vt:lpstr>ΚΕΝΗ  ΜΕΓΕΘΥΝΣΗ</vt:lpstr>
      <vt:lpstr>ΔΙΑΜΟΡΦΩΣΗ  ΟΠΤΙΚΟΥ  ΣΗΜΑΤΟΣ</vt:lpstr>
      <vt:lpstr>ΔΙΠΛΟ - ΔΙΑΘΛΑΣΤΙΚΟΤΗΤΑ </vt:lpstr>
      <vt:lpstr>ΠΟΛΩΤΙΚΟ  ΜΙΚΡΟΣΚΟΠΙΟ</vt:lpstr>
      <vt:lpstr>ΠΟΛΩΤΙΚΟ  ΜΙΚΡΟΣΚΟΠΙΟ   ( ΕΙΚΟΝΕΣ )</vt:lpstr>
      <vt:lpstr>ΠΗΓΕΣ  ΔΙΑΔΙΚΤΥΟΥ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Φωτο μικρογραφία</dc:title>
  <dc:creator>ARAVANTINOS</dc:creator>
  <cp:lastModifiedBy>ARAVANTINOS</cp:lastModifiedBy>
  <cp:revision>69</cp:revision>
  <dcterms:created xsi:type="dcterms:W3CDTF">2011-10-23T17:36:46Z</dcterms:created>
  <dcterms:modified xsi:type="dcterms:W3CDTF">2011-12-04T09:25:31Z</dcterms:modified>
</cp:coreProperties>
</file>